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01" d="100"/>
          <a:sy n="201" d="100"/>
        </p:scale>
        <p:origin x="654" y="1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5" y="504333"/>
            <a:ext cx="1642745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CACACA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74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6150" y="165956"/>
            <a:ext cx="8531699" cy="775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081606"/>
            <a:ext cx="3692525" cy="2134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CACACA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5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4a"/><Relationship Id="rId13" Type="http://schemas.microsoft.com/office/2007/relationships/media" Target="../media/media11.m4a"/><Relationship Id="rId18" Type="http://schemas.openxmlformats.org/officeDocument/2006/relationships/audio" Target="../media/media13.m4a"/><Relationship Id="rId3" Type="http://schemas.microsoft.com/office/2007/relationships/media" Target="../media/media6.m4a"/><Relationship Id="rId21" Type="http://schemas.openxmlformats.org/officeDocument/2006/relationships/slideLayout" Target="../slideLayouts/slideLayout2.xml"/><Relationship Id="rId7" Type="http://schemas.microsoft.com/office/2007/relationships/media" Target="../media/media8.m4a"/><Relationship Id="rId12" Type="http://schemas.openxmlformats.org/officeDocument/2006/relationships/audio" Target="../media/media10.m4a"/><Relationship Id="rId17" Type="http://schemas.microsoft.com/office/2007/relationships/media" Target="../media/media13.m4a"/><Relationship Id="rId2" Type="http://schemas.openxmlformats.org/officeDocument/2006/relationships/audio" Target="../media/media5.m4a"/><Relationship Id="rId16" Type="http://schemas.openxmlformats.org/officeDocument/2006/relationships/audio" Target="../media/media12.m4a"/><Relationship Id="rId20" Type="http://schemas.openxmlformats.org/officeDocument/2006/relationships/audio" Target="../media/media14.m4a"/><Relationship Id="rId1" Type="http://schemas.microsoft.com/office/2007/relationships/media" Target="../media/media5.m4a"/><Relationship Id="rId6" Type="http://schemas.openxmlformats.org/officeDocument/2006/relationships/audio" Target="../media/media7.m4a"/><Relationship Id="rId11" Type="http://schemas.microsoft.com/office/2007/relationships/media" Target="../media/media10.m4a"/><Relationship Id="rId5" Type="http://schemas.microsoft.com/office/2007/relationships/media" Target="../media/media7.m4a"/><Relationship Id="rId15" Type="http://schemas.microsoft.com/office/2007/relationships/media" Target="../media/media12.m4a"/><Relationship Id="rId10" Type="http://schemas.openxmlformats.org/officeDocument/2006/relationships/audio" Target="../media/media9.m4a"/><Relationship Id="rId19" Type="http://schemas.microsoft.com/office/2007/relationships/media" Target="../media/media14.m4a"/><Relationship Id="rId4" Type="http://schemas.openxmlformats.org/officeDocument/2006/relationships/audio" Target="../media/media6.m4a"/><Relationship Id="rId9" Type="http://schemas.microsoft.com/office/2007/relationships/media" Target="../media/media9.m4a"/><Relationship Id="rId14" Type="http://schemas.openxmlformats.org/officeDocument/2006/relationships/audio" Target="../media/media11.m4a"/><Relationship Id="rId2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KIPachFqg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jp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246" y="2855377"/>
            <a:ext cx="105652" cy="1056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8214" y="2855377"/>
            <a:ext cx="105652" cy="1056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0278" y="2855377"/>
            <a:ext cx="105653" cy="1056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55379" y="1866571"/>
            <a:ext cx="5033645" cy="2117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800" spc="-105" dirty="0"/>
              <a:t>For</a:t>
            </a:r>
            <a:r>
              <a:rPr sz="4800" spc="-170" dirty="0"/>
              <a:t> </a:t>
            </a:r>
            <a:r>
              <a:rPr sz="4800" spc="-40" dirty="0"/>
              <a:t>Pete’s</a:t>
            </a:r>
            <a:r>
              <a:rPr sz="4800" spc="-185" dirty="0"/>
              <a:t> </a:t>
            </a:r>
            <a:r>
              <a:rPr sz="4800" spc="-125" dirty="0"/>
              <a:t>Sake</a:t>
            </a:r>
            <a:r>
              <a:rPr sz="4800" spc="-145" dirty="0"/>
              <a:t> </a:t>
            </a:r>
            <a:r>
              <a:rPr sz="4800" spc="-135" dirty="0"/>
              <a:t>Games</a:t>
            </a:r>
            <a:endParaRPr sz="4800"/>
          </a:p>
          <a:p>
            <a:pPr algn="ctr">
              <a:lnSpc>
                <a:spcPct val="100000"/>
              </a:lnSpc>
              <a:spcBef>
                <a:spcPts val="4945"/>
              </a:spcBef>
            </a:pPr>
            <a:r>
              <a:rPr sz="4800" spc="-10" dirty="0"/>
              <a:t>Presents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507" y="1884833"/>
            <a:ext cx="4415155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Due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hivemind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having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grasp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over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your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perception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reality,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urge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return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back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Earth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strengthens.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will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need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do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whatever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takes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return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home.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1400" y="627575"/>
            <a:ext cx="3880899" cy="38883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726" y="1888433"/>
            <a:ext cx="3978910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Once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locate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ship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at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centre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base,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must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prepare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ship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take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oﬀ,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well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ﬁghting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your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life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against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all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your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ex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colleagues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friends.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1003" y="445025"/>
            <a:ext cx="4241292" cy="42534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215" y="1772914"/>
            <a:ext cx="4105910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5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When</a:t>
            </a:r>
            <a:r>
              <a:rPr sz="1800" spc="-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ship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loaded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Cambria"/>
                <a:cs typeface="Cambria"/>
              </a:rPr>
              <a:t>100%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ready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take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oﬀ,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greeted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cutscene,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showing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moon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base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you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called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home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shrinking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head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towards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doomed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Earth.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9" y="445025"/>
            <a:ext cx="4269780" cy="4253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465" y="1547381"/>
            <a:ext cx="4047490" cy="18923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ts val="2270"/>
              </a:lnSpc>
              <a:spcBef>
                <a:spcPts val="85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look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out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window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start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feel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safe,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notice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your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reﬂection.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You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don’t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recognise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yourself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begin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focus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being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staring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back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at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you,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 begin to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realise.</a:t>
            </a:r>
            <a:endParaRPr sz="18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INFECTED.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1998" y="445025"/>
            <a:ext cx="4257501" cy="42534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4333"/>
            <a:ext cx="16090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Player</a:t>
            </a:r>
            <a:r>
              <a:rPr spc="-130" dirty="0"/>
              <a:t> </a:t>
            </a:r>
            <a:r>
              <a:rPr spc="-25" dirty="0"/>
              <a:t>Death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544" y="1205383"/>
            <a:ext cx="6832600" cy="248273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 marR="5080" indent="-300990">
              <a:lnSpc>
                <a:spcPts val="2050"/>
              </a:lnSpc>
              <a:spcBef>
                <a:spcPts val="260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In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event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player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dies,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Hivemind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will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55" dirty="0">
                <a:solidFill>
                  <a:srgbClr val="CACACA"/>
                </a:solidFill>
                <a:latin typeface="Cambria"/>
                <a:cs typeface="Cambria"/>
              </a:rPr>
              <a:t>possess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another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poor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soul,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whom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player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will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now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play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as.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They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begin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in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another branch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of</a:t>
            </a:r>
            <a:r>
              <a:rPr sz="1800" spc="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50" dirty="0">
                <a:solidFill>
                  <a:srgbClr val="CACACA"/>
                </a:solidFill>
                <a:latin typeface="Cambria"/>
                <a:cs typeface="Cambria"/>
              </a:rPr>
              <a:t>moon-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base.</a:t>
            </a:r>
            <a:endParaRPr sz="1800" dirty="0">
              <a:latin typeface="Cambria"/>
              <a:cs typeface="Cambria"/>
            </a:endParaRPr>
          </a:p>
          <a:p>
            <a:pPr marL="313055" marR="451484" indent="-300990">
              <a:lnSpc>
                <a:spcPts val="2050"/>
              </a:lnSpc>
              <a:spcBef>
                <a:spcPts val="5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player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is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not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explicitly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told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that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55" dirty="0">
                <a:solidFill>
                  <a:srgbClr val="CACACA"/>
                </a:solidFill>
                <a:latin typeface="Cambria"/>
                <a:cs typeface="Cambria"/>
              </a:rPr>
              <a:t>every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time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they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die</a:t>
            </a:r>
            <a:r>
              <a:rPr lang="en-GB" sz="1800" dirty="0">
                <a:solidFill>
                  <a:srgbClr val="CACACA"/>
                </a:solidFill>
                <a:latin typeface="Cambria"/>
                <a:cs typeface="Cambria"/>
              </a:rPr>
              <a:t>,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the 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play-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through</a:t>
            </a: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does</a:t>
            </a: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not</a:t>
            </a: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change</a:t>
            </a:r>
            <a:r>
              <a:rPr lang="en-GB" sz="1800" dirty="0">
                <a:solidFill>
                  <a:srgbClr val="CACACA"/>
                </a:solidFill>
                <a:latin typeface="Cambria"/>
                <a:cs typeface="Cambria"/>
              </a:rPr>
              <a:t>,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but</a:t>
            </a: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there</a:t>
            </a: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will</a:t>
            </a: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be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clues</a:t>
            </a: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within</a:t>
            </a: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game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progression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lang="en-GB" sz="1800" spc="-45" dirty="0">
                <a:solidFill>
                  <a:srgbClr val="CACACA"/>
                </a:solidFill>
                <a:latin typeface="Cambria"/>
                <a:cs typeface="Cambria"/>
              </a:rPr>
              <a:t>to insinuate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that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this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is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case.</a:t>
            </a:r>
            <a:endParaRPr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CACACA"/>
              </a:buClr>
              <a:buFont typeface="Cambria"/>
              <a:buChar char="-"/>
            </a:pPr>
            <a:endParaRPr sz="2200" dirty="0">
              <a:latin typeface="Cambria"/>
              <a:cs typeface="Cambria"/>
            </a:endParaRPr>
          </a:p>
          <a:p>
            <a:pPr marL="313055" indent="-300990">
              <a:lnSpc>
                <a:spcPct val="100000"/>
              </a:lnSpc>
              <a:spcBef>
                <a:spcPts val="1720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Player</a:t>
            </a:r>
            <a:r>
              <a:rPr sz="1800" spc="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Death</a:t>
            </a:r>
            <a:r>
              <a:rPr sz="1800" spc="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Sound</a:t>
            </a:r>
            <a:r>
              <a:rPr sz="1800" spc="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Eﬀect</a:t>
            </a:r>
            <a:endParaRPr sz="1800" dirty="0">
              <a:latin typeface="Cambria"/>
              <a:cs typeface="Cambria"/>
            </a:endParaRPr>
          </a:p>
        </p:txBody>
      </p:sp>
      <p:pic>
        <p:nvPicPr>
          <p:cNvPr id="6" name="YouDied">
            <a:hlinkClick r:id="" action="ppaction://media"/>
            <a:extLst>
              <a:ext uri="{FF2B5EF4-FFF2-40B4-BE49-F238E27FC236}">
                <a16:creationId xmlns:a16="http://schemas.microsoft.com/office/drawing/2014/main" id="{FF8664B5-1FBD-706B-AD94-FDC74BB761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0075" y="331984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4333"/>
            <a:ext cx="5848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Logs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9" y="1175208"/>
            <a:ext cx="3364865" cy="12877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Scattered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throughout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game</a:t>
            </a:r>
            <a:endParaRPr sz="1800">
              <a:latin typeface="Cambria"/>
              <a:cs typeface="Cambria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Main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story</a:t>
            </a:r>
            <a:endParaRPr sz="1800">
              <a:latin typeface="Cambria"/>
              <a:cs typeface="Cambria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Side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stories</a:t>
            </a:r>
            <a:endParaRPr sz="1800">
              <a:latin typeface="Cambria"/>
              <a:cs typeface="Cambria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Character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progression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3600" y="216143"/>
            <a:ext cx="4648699" cy="47112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Mechanics</a:t>
            </a:r>
            <a:r>
              <a:rPr spc="-40" dirty="0"/>
              <a:t> </a:t>
            </a:r>
            <a:r>
              <a:rPr dirty="0"/>
              <a:t>(In</a:t>
            </a:r>
            <a:r>
              <a:rPr spc="-40" dirty="0"/>
              <a:t> </a:t>
            </a:r>
            <a:r>
              <a:rPr spc="-50" dirty="0"/>
              <a:t>demo</a:t>
            </a:r>
            <a:r>
              <a:rPr spc="-40" dirty="0"/>
              <a:t> </a:t>
            </a:r>
            <a:r>
              <a:rPr spc="-10" dirty="0"/>
              <a:t>level)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53375" y="1045374"/>
            <a:ext cx="80835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Melee Combat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7849" y="249874"/>
            <a:ext cx="2444451" cy="46328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53375" y="3361824"/>
            <a:ext cx="80835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1800" spc="65" dirty="0">
                <a:solidFill>
                  <a:srgbClr val="CACACA"/>
                </a:solidFill>
                <a:latin typeface="Cambria"/>
                <a:cs typeface="Cambria"/>
              </a:rPr>
              <a:t>Gun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Combat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2664412"/>
            <a:ext cx="2902640" cy="21193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05775" y="3361824"/>
            <a:ext cx="544195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Story Logs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Mechanics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85349" y="445025"/>
            <a:ext cx="4298315" cy="4509135"/>
            <a:chOff x="4585349" y="445025"/>
            <a:chExt cx="4298315" cy="45091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2061" y="445025"/>
              <a:ext cx="4261411" cy="21840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5349" y="2629100"/>
              <a:ext cx="4298127" cy="23249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04175" y="2780211"/>
            <a:ext cx="218059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Interaction</a:t>
            </a:r>
            <a:r>
              <a:rPr sz="18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with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items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and the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world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22075" y="3599629"/>
            <a:ext cx="1320165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-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Energy</a:t>
            </a:r>
            <a:r>
              <a:rPr sz="1800" spc="-6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Cells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4175" y="3599616"/>
            <a:ext cx="995680" cy="1133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-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Doors</a:t>
            </a:r>
            <a:endParaRPr sz="1800">
              <a:latin typeface="Cambria"/>
              <a:cs typeface="Cambria"/>
            </a:endParaRPr>
          </a:p>
          <a:p>
            <a:pPr marL="12700" marR="5080">
              <a:lnSpc>
                <a:spcPct val="116300"/>
              </a:lnSpc>
              <a:spcBef>
                <a:spcPts val="1515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-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Charging Stations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4175" y="1061334"/>
            <a:ext cx="1706880" cy="77406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Basic</a:t>
            </a:r>
            <a:r>
              <a:rPr sz="1800" spc="10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Zombie</a:t>
            </a:r>
            <a:r>
              <a:rPr sz="1800" spc="10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CACACA"/>
                </a:solidFill>
                <a:latin typeface="Cambria"/>
                <a:cs typeface="Cambria"/>
              </a:rPr>
              <a:t>AI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  <a:tabLst>
                <a:tab pos="1029969" algn="l"/>
              </a:tabLst>
            </a:pP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-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Patrol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	-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Chase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Mechanics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9150" y="1674618"/>
            <a:ext cx="1048385" cy="123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Movement</a:t>
            </a:r>
            <a:endParaRPr sz="1800">
              <a:latin typeface="Cambria"/>
              <a:cs typeface="Cambria"/>
            </a:endParaRPr>
          </a:p>
          <a:p>
            <a:pPr marL="12700" marR="240665">
              <a:lnSpc>
                <a:spcPct val="170600"/>
              </a:lnSpc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Sprint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Stamina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7899" y="891785"/>
            <a:ext cx="3621651" cy="30090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Art</a:t>
            </a:r>
            <a:r>
              <a:rPr dirty="0"/>
              <a:t> </a:t>
            </a:r>
            <a:r>
              <a:rPr spc="-10"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544" y="1686683"/>
            <a:ext cx="3828415" cy="97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13055" indent="-300990">
              <a:lnSpc>
                <a:spcPct val="100000"/>
              </a:lnSpc>
              <a:spcBef>
                <a:spcPts val="420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Over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55" dirty="0">
                <a:solidFill>
                  <a:srgbClr val="CACACA"/>
                </a:solidFill>
                <a:latin typeface="Cambria"/>
                <a:cs typeface="Cambria"/>
              </a:rPr>
              <a:t>shoulder/top</a:t>
            </a:r>
            <a:r>
              <a:rPr sz="18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down</a:t>
            </a:r>
            <a:r>
              <a:rPr sz="18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view</a:t>
            </a:r>
            <a:endParaRPr sz="1800">
              <a:latin typeface="Cambria"/>
              <a:cs typeface="Cambria"/>
            </a:endParaRPr>
          </a:p>
          <a:p>
            <a:pPr marL="313055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Low</a:t>
            </a: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poly</a:t>
            </a:r>
            <a:endParaRPr sz="1800">
              <a:latin typeface="Cambria"/>
              <a:cs typeface="Cambria"/>
            </a:endParaRPr>
          </a:p>
          <a:p>
            <a:pPr marL="313055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Concept</a:t>
            </a:r>
            <a:r>
              <a:rPr sz="18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art</a:t>
            </a:r>
            <a:r>
              <a:rPr sz="18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made</a:t>
            </a:r>
            <a:r>
              <a:rPr sz="18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using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 MidJourney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449098"/>
            <a:ext cx="4245299" cy="42452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37" y="152400"/>
            <a:ext cx="8602133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150" y="225733"/>
            <a:ext cx="82931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Assets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4925" y="1017724"/>
            <a:ext cx="6808801" cy="3993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774" y="192875"/>
            <a:ext cx="3328972" cy="18502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614749"/>
            <a:ext cx="4341555" cy="2371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5576" y="192875"/>
            <a:ext cx="3195223" cy="22418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9249" y="2571750"/>
            <a:ext cx="3195217" cy="22931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5965" y="278624"/>
            <a:ext cx="2804761" cy="2207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049" y="278625"/>
            <a:ext cx="2512839" cy="2207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2328" y="2807506"/>
            <a:ext cx="2617323" cy="19412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8975" y="2807499"/>
            <a:ext cx="2783861" cy="19412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924" y="292899"/>
            <a:ext cx="5143497" cy="20824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1750" y="2478850"/>
            <a:ext cx="5656525" cy="25289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Final</a:t>
            </a:r>
            <a:r>
              <a:rPr spc="-110" dirty="0"/>
              <a:t> </a:t>
            </a:r>
            <a:r>
              <a:rPr spc="-50" dirty="0"/>
              <a:t>moon</a:t>
            </a:r>
            <a:r>
              <a:rPr spc="-100" dirty="0"/>
              <a:t> </a:t>
            </a:r>
            <a:r>
              <a:rPr spc="-65" dirty="0"/>
              <a:t>base</a:t>
            </a:r>
            <a:r>
              <a:rPr spc="-85" dirty="0"/>
              <a:t> </a:t>
            </a:r>
            <a:r>
              <a:rPr spc="-10" dirty="0"/>
              <a:t>picture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437" y="1017725"/>
            <a:ext cx="7873123" cy="38909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Sound </a:t>
            </a:r>
            <a:r>
              <a:rPr spc="-50" dirty="0"/>
              <a:t>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544" y="1040458"/>
            <a:ext cx="7656830" cy="97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13055" indent="-300990">
              <a:lnSpc>
                <a:spcPct val="100000"/>
              </a:lnSpc>
              <a:spcBef>
                <a:spcPts val="420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Mostly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used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software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such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as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Audacity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and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Logic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Pro.</a:t>
            </a:r>
            <a:endParaRPr sz="1800">
              <a:latin typeface="Cambria"/>
              <a:cs typeface="Cambria"/>
            </a:endParaRPr>
          </a:p>
          <a:p>
            <a:pPr marL="313055" marR="5080" indent="-300990">
              <a:lnSpc>
                <a:spcPct val="114999"/>
              </a:lnSpc>
              <a:buChar char="-"/>
              <a:tabLst>
                <a:tab pos="312420" algn="l"/>
                <a:tab pos="313690" algn="l"/>
              </a:tabLst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Sourced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most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of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raw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sounds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through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microphone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recordings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of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everyday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objects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525" y="2831449"/>
            <a:ext cx="2118225" cy="21182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6049" y="2767675"/>
            <a:ext cx="2177224" cy="22457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4333"/>
            <a:ext cx="38512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Sound</a:t>
            </a:r>
            <a:r>
              <a:rPr spc="-80" dirty="0"/>
              <a:t> </a:t>
            </a:r>
            <a:r>
              <a:rPr spc="-40" dirty="0"/>
              <a:t>Design</a:t>
            </a:r>
            <a:r>
              <a:rPr spc="-114" dirty="0"/>
              <a:t> </a:t>
            </a:r>
            <a:r>
              <a:rPr dirty="0"/>
              <a:t>Creative</a:t>
            </a:r>
            <a:r>
              <a:rPr spc="-120" dirty="0"/>
              <a:t> </a:t>
            </a:r>
            <a:r>
              <a:rPr spc="-45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3480" y="1196831"/>
            <a:ext cx="2066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0840" algn="l"/>
              </a:tabLst>
            </a:pP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1.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	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Record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raw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audio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3925" y="1196831"/>
            <a:ext cx="2770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2.</a:t>
            </a:r>
            <a:r>
              <a:rPr sz="1800" spc="-5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Isolate</a:t>
            </a:r>
            <a:r>
              <a:rPr sz="1800" spc="-5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and</a:t>
            </a:r>
            <a:r>
              <a:rPr sz="1800" spc="-5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combine</a:t>
            </a:r>
            <a:r>
              <a:rPr sz="1800" spc="-5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audio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750" y="2023275"/>
            <a:ext cx="1762505" cy="18652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1000" y="2219225"/>
            <a:ext cx="4044922" cy="14733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8425" y="4531631"/>
            <a:ext cx="1993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Raw</a:t>
            </a:r>
            <a:r>
              <a:rPr sz="1800" spc="-8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metallic</a:t>
            </a:r>
            <a:r>
              <a:rPr sz="1800" spc="-8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sounds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9" name="Misc. Metal Sounds 2">
            <a:hlinkClick r:id="" action="ppaction://media"/>
            <a:extLst>
              <a:ext uri="{FF2B5EF4-FFF2-40B4-BE49-F238E27FC236}">
                <a16:creationId xmlns:a16="http://schemas.microsoft.com/office/drawing/2014/main" id="{0663E483-C718-D2C7-3B83-515F94EAC3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0575" y="394666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965" y="1047654"/>
            <a:ext cx="1755775" cy="1294765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1215"/>
              </a:spcBef>
            </a:pPr>
            <a:r>
              <a:rPr sz="1650" dirty="0">
                <a:solidFill>
                  <a:srgbClr val="CACACA"/>
                </a:solidFill>
                <a:latin typeface="Cambria"/>
                <a:cs typeface="Cambria"/>
              </a:rPr>
              <a:t>3)</a:t>
            </a:r>
            <a:r>
              <a:rPr sz="1650" spc="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650" dirty="0">
                <a:solidFill>
                  <a:srgbClr val="CACACA"/>
                </a:solidFill>
                <a:latin typeface="Cambria"/>
                <a:cs typeface="Cambria"/>
              </a:rPr>
              <a:t>Apply</a:t>
            </a:r>
            <a:r>
              <a:rPr sz="1650" spc="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650" spc="-35" dirty="0">
                <a:solidFill>
                  <a:srgbClr val="CACACA"/>
                </a:solidFill>
                <a:latin typeface="Cambria"/>
                <a:cs typeface="Cambria"/>
              </a:rPr>
              <a:t>eﬀects:</a:t>
            </a:r>
            <a:endParaRPr sz="1650">
              <a:latin typeface="Cambria"/>
              <a:cs typeface="Cambria"/>
            </a:endParaRPr>
          </a:p>
          <a:p>
            <a:pPr marL="307340" indent="-295275">
              <a:lnSpc>
                <a:spcPts val="1939"/>
              </a:lnSpc>
              <a:spcBef>
                <a:spcPts val="1115"/>
              </a:spcBef>
              <a:buChar char="-"/>
              <a:tabLst>
                <a:tab pos="307340" algn="l"/>
                <a:tab pos="307975" algn="l"/>
              </a:tabLst>
            </a:pPr>
            <a:r>
              <a:rPr sz="1650" spc="-10" dirty="0">
                <a:solidFill>
                  <a:srgbClr val="CACACA"/>
                </a:solidFill>
                <a:latin typeface="Cambria"/>
                <a:cs typeface="Cambria"/>
              </a:rPr>
              <a:t>Pitch</a:t>
            </a:r>
            <a:endParaRPr sz="1650">
              <a:latin typeface="Cambria"/>
              <a:cs typeface="Cambria"/>
            </a:endParaRPr>
          </a:p>
          <a:p>
            <a:pPr marL="307340" indent="-295275">
              <a:lnSpc>
                <a:spcPts val="1900"/>
              </a:lnSpc>
              <a:buChar char="-"/>
              <a:tabLst>
                <a:tab pos="307340" algn="l"/>
                <a:tab pos="307975" algn="l"/>
              </a:tabLst>
            </a:pPr>
            <a:r>
              <a:rPr sz="1650" spc="-10" dirty="0">
                <a:solidFill>
                  <a:srgbClr val="CACACA"/>
                </a:solidFill>
                <a:latin typeface="Cambria"/>
                <a:cs typeface="Cambria"/>
              </a:rPr>
              <a:t>Tempo</a:t>
            </a:r>
            <a:endParaRPr sz="1650">
              <a:latin typeface="Cambria"/>
              <a:cs typeface="Cambria"/>
            </a:endParaRPr>
          </a:p>
          <a:p>
            <a:pPr marL="307340" indent="-295275">
              <a:lnSpc>
                <a:spcPts val="1939"/>
              </a:lnSpc>
              <a:buChar char="-"/>
              <a:tabLst>
                <a:tab pos="307340" algn="l"/>
                <a:tab pos="307975" algn="l"/>
              </a:tabLst>
            </a:pPr>
            <a:r>
              <a:rPr sz="1650" spc="-10" dirty="0">
                <a:solidFill>
                  <a:srgbClr val="CACACA"/>
                </a:solidFill>
                <a:latin typeface="Cambria"/>
                <a:cs typeface="Cambria"/>
              </a:rPr>
              <a:t>Reverb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6324" y="3243319"/>
            <a:ext cx="1851660" cy="2794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50" dirty="0">
                <a:solidFill>
                  <a:srgbClr val="CACACA"/>
                </a:solidFill>
                <a:latin typeface="Cambria"/>
                <a:cs typeface="Cambria"/>
              </a:rPr>
              <a:t>Zombie</a:t>
            </a:r>
            <a:r>
              <a:rPr sz="1650" spc="5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650" dirty="0">
                <a:solidFill>
                  <a:srgbClr val="CACACA"/>
                </a:solidFill>
                <a:latin typeface="Cambria"/>
                <a:cs typeface="Cambria"/>
              </a:rPr>
              <a:t>sound</a:t>
            </a:r>
            <a:r>
              <a:rPr sz="1650" spc="6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650" spc="-20" dirty="0">
                <a:solidFill>
                  <a:srgbClr val="CACACA"/>
                </a:solidFill>
                <a:latin typeface="Cambria"/>
                <a:cs typeface="Cambria"/>
              </a:rPr>
              <a:t>eﬀect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04333"/>
            <a:ext cx="38512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Sound</a:t>
            </a:r>
            <a:r>
              <a:rPr spc="-80" dirty="0"/>
              <a:t> </a:t>
            </a:r>
            <a:r>
              <a:rPr spc="-40" dirty="0"/>
              <a:t>Design</a:t>
            </a:r>
            <a:r>
              <a:rPr spc="-114" dirty="0"/>
              <a:t> </a:t>
            </a:r>
            <a:r>
              <a:rPr dirty="0"/>
              <a:t>Creative</a:t>
            </a:r>
            <a:r>
              <a:rPr spc="-120" dirty="0"/>
              <a:t> </a:t>
            </a:r>
            <a:r>
              <a:rPr spc="-45" dirty="0"/>
              <a:t>Process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0100" y="4378455"/>
            <a:ext cx="103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Raw</a:t>
            </a:r>
            <a:r>
              <a:rPr sz="1800" spc="-9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audio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5775" y="4378455"/>
            <a:ext cx="1009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End</a:t>
            </a:r>
            <a:r>
              <a:rPr sz="1800" spc="8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result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9" name="ZombieDie#3Raw">
            <a:hlinkClick r:id="" action="ppaction://media"/>
            <a:extLst>
              <a:ext uri="{FF2B5EF4-FFF2-40B4-BE49-F238E27FC236}">
                <a16:creationId xmlns:a16="http://schemas.microsoft.com/office/drawing/2014/main" id="{8EF1BE3D-772C-F4DA-A321-D71C46582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3777" y="3670199"/>
            <a:ext cx="609600" cy="609600"/>
          </a:xfrm>
          <a:prstGeom prst="rect">
            <a:avLst/>
          </a:prstGeom>
        </p:spPr>
      </p:pic>
      <p:pic>
        <p:nvPicPr>
          <p:cNvPr id="10" name="ZombieDie#3">
            <a:hlinkClick r:id="" action="ppaction://media"/>
            <a:extLst>
              <a:ext uri="{FF2B5EF4-FFF2-40B4-BE49-F238E27FC236}">
                <a16:creationId xmlns:a16="http://schemas.microsoft.com/office/drawing/2014/main" id="{00754EEF-0794-AF80-235C-7B198C59750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1400" y="367641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Comparisons</a:t>
            </a:r>
            <a:r>
              <a:rPr spc="-7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85" dirty="0"/>
              <a:t>Raw</a:t>
            </a:r>
            <a:r>
              <a:rPr spc="-70" dirty="0"/>
              <a:t> </a:t>
            </a:r>
            <a:r>
              <a:rPr spc="-20" dirty="0"/>
              <a:t>Audio</a:t>
            </a:r>
            <a:r>
              <a:rPr spc="-65" dirty="0"/>
              <a:t> </a:t>
            </a:r>
            <a:r>
              <a:rPr spc="-20" dirty="0"/>
              <a:t>and</a:t>
            </a:r>
            <a:r>
              <a:rPr spc="-70" dirty="0"/>
              <a:t> </a:t>
            </a:r>
            <a:r>
              <a:rPr spc="-30" dirty="0"/>
              <a:t>Finalised</a:t>
            </a:r>
            <a:r>
              <a:rPr spc="-65" dirty="0"/>
              <a:t> </a:t>
            </a:r>
            <a:r>
              <a:rPr spc="-75" dirty="0"/>
              <a:t>Sound</a:t>
            </a:r>
            <a:r>
              <a:rPr spc="-70" dirty="0"/>
              <a:t> </a:t>
            </a:r>
            <a:r>
              <a:rPr spc="-10" dirty="0"/>
              <a:t>Effects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4700" y="1936331"/>
            <a:ext cx="432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Car</a:t>
            </a:r>
            <a:r>
              <a:rPr sz="1800" spc="5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Boot</a:t>
            </a:r>
            <a:r>
              <a:rPr sz="1800" spc="6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Open</a:t>
            </a:r>
            <a:r>
              <a:rPr sz="1800" spc="5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+</a:t>
            </a:r>
            <a:r>
              <a:rPr sz="1800" spc="6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Microwave</a:t>
            </a:r>
            <a:r>
              <a:rPr sz="1800" spc="6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+</a:t>
            </a:r>
            <a:r>
              <a:rPr sz="1800" spc="5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Air</a:t>
            </a:r>
            <a:r>
              <a:rPr sz="1800" spc="6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Freshener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3900" y="1936331"/>
            <a:ext cx="145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CACACA"/>
                </a:solidFill>
                <a:latin typeface="Cambria"/>
                <a:cs typeface="Cambria"/>
              </a:rPr>
              <a:t>=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725" y="3497931"/>
            <a:ext cx="445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File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on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Wood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+</a:t>
            </a:r>
            <a:r>
              <a:rPr sz="1800" spc="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File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on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Metal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+</a:t>
            </a:r>
            <a:r>
              <a:rPr sz="1800" spc="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Oven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Turn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CACACA"/>
                </a:solidFill>
                <a:latin typeface="Cambria"/>
                <a:cs typeface="Cambria"/>
              </a:rPr>
              <a:t>On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9625" y="3965799"/>
            <a:ext cx="145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CACACA"/>
                </a:solidFill>
                <a:latin typeface="Cambria"/>
                <a:cs typeface="Cambria"/>
              </a:rPr>
              <a:t>=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98600" y="4073006"/>
            <a:ext cx="2171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Large</a:t>
            </a:r>
            <a:r>
              <a:rPr sz="18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Cargo</a:t>
            </a:r>
            <a:r>
              <a:rPr sz="18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Bay</a:t>
            </a:r>
            <a:r>
              <a:rPr sz="18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Door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54449" y="1936331"/>
            <a:ext cx="1652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Moon</a:t>
            </a:r>
            <a:r>
              <a:rPr sz="1800" spc="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Base</a:t>
            </a:r>
            <a:r>
              <a:rPr sz="1800" spc="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Door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3849" y="2684374"/>
            <a:ext cx="8727440" cy="24765"/>
          </a:xfrm>
          <a:custGeom>
            <a:avLst/>
            <a:gdLst/>
            <a:ahLst/>
            <a:cxnLst/>
            <a:rect l="l" t="t" r="r" b="b"/>
            <a:pathLst>
              <a:path w="8727440" h="24764">
                <a:moveTo>
                  <a:pt x="0" y="0"/>
                </a:moveTo>
                <a:lnTo>
                  <a:pt x="8727299" y="24599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7499" y="4439506"/>
            <a:ext cx="1233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+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Frying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35" dirty="0">
                <a:solidFill>
                  <a:srgbClr val="CACACA"/>
                </a:solidFill>
                <a:latin typeface="Cambria"/>
                <a:cs typeface="Cambria"/>
              </a:rPr>
              <a:t>Pan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77101" y="4439506"/>
            <a:ext cx="2086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+</a:t>
            </a:r>
            <a:r>
              <a:rPr sz="1800" spc="409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CACACA"/>
                </a:solidFill>
                <a:latin typeface="Cambria"/>
                <a:cs typeface="Cambria"/>
              </a:rPr>
              <a:t>Hob</a:t>
            </a:r>
            <a:r>
              <a:rPr sz="18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Overhead</a:t>
            </a:r>
            <a:r>
              <a:rPr sz="18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Fan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22" name="Car Boot Sound">
            <a:hlinkClick r:id="" action="ppaction://media"/>
            <a:extLst>
              <a:ext uri="{FF2B5EF4-FFF2-40B4-BE49-F238E27FC236}">
                <a16:creationId xmlns:a16="http://schemas.microsoft.com/office/drawing/2014/main" id="{0E027755-6C0E-B2F2-7DC2-6B5F0B548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92699" y="1203193"/>
            <a:ext cx="609600" cy="609600"/>
          </a:xfrm>
          <a:prstGeom prst="rect">
            <a:avLst/>
          </a:prstGeom>
        </p:spPr>
      </p:pic>
      <p:pic>
        <p:nvPicPr>
          <p:cNvPr id="23" name="Microwave Noise">
            <a:hlinkClick r:id="" action="ppaction://media"/>
            <a:extLst>
              <a:ext uri="{FF2B5EF4-FFF2-40B4-BE49-F238E27FC236}">
                <a16:creationId xmlns:a16="http://schemas.microsoft.com/office/drawing/2014/main" id="{44651334-72CA-22AB-AA6E-B4055F3E565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31304" y="1203193"/>
            <a:ext cx="609600" cy="609600"/>
          </a:xfrm>
          <a:prstGeom prst="rect">
            <a:avLst/>
          </a:prstGeom>
        </p:spPr>
      </p:pic>
      <p:pic>
        <p:nvPicPr>
          <p:cNvPr id="24" name="Spray Noise">
            <a:hlinkClick r:id="" action="ppaction://media"/>
            <a:extLst>
              <a:ext uri="{FF2B5EF4-FFF2-40B4-BE49-F238E27FC236}">
                <a16:creationId xmlns:a16="http://schemas.microsoft.com/office/drawing/2014/main" id="{940496CD-63DD-52A5-EB53-EBFD3D83D35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581400" y="1220878"/>
            <a:ext cx="609600" cy="609600"/>
          </a:xfrm>
          <a:prstGeom prst="rect">
            <a:avLst/>
          </a:prstGeom>
        </p:spPr>
      </p:pic>
      <p:pic>
        <p:nvPicPr>
          <p:cNvPr id="25" name="DoorOpen">
            <a:hlinkClick r:id="" action="ppaction://media"/>
            <a:extLst>
              <a:ext uri="{FF2B5EF4-FFF2-40B4-BE49-F238E27FC236}">
                <a16:creationId xmlns:a16="http://schemas.microsoft.com/office/drawing/2014/main" id="{2E9486FC-5463-60AA-9101-301267BA3D9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876101" y="1220878"/>
            <a:ext cx="609600" cy="609600"/>
          </a:xfrm>
          <a:prstGeom prst="rect">
            <a:avLst/>
          </a:prstGeom>
        </p:spPr>
      </p:pic>
      <p:pic>
        <p:nvPicPr>
          <p:cNvPr id="32" name="File on Wood">
            <a:hlinkClick r:id="" action="ppaction://media"/>
            <a:extLst>
              <a:ext uri="{FF2B5EF4-FFF2-40B4-BE49-F238E27FC236}">
                <a16:creationId xmlns:a16="http://schemas.microsoft.com/office/drawing/2014/main" id="{42F5F69E-129D-E544-F6A3-500E44A6E05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62000" y="2859240"/>
            <a:ext cx="609600" cy="609600"/>
          </a:xfrm>
          <a:prstGeom prst="rect">
            <a:avLst/>
          </a:prstGeom>
        </p:spPr>
      </p:pic>
      <p:pic>
        <p:nvPicPr>
          <p:cNvPr id="33" name="File on Metal">
            <a:hlinkClick r:id="" action="ppaction://media"/>
            <a:extLst>
              <a:ext uri="{FF2B5EF4-FFF2-40B4-BE49-F238E27FC236}">
                <a16:creationId xmlns:a16="http://schemas.microsoft.com/office/drawing/2014/main" id="{4734B890-1D11-B5D9-32EF-72065DCF9F6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150487" y="2888331"/>
            <a:ext cx="609600" cy="609600"/>
          </a:xfrm>
          <a:prstGeom prst="rect">
            <a:avLst/>
          </a:prstGeom>
        </p:spPr>
      </p:pic>
      <p:pic>
        <p:nvPicPr>
          <p:cNvPr id="34" name="Oven Turn On">
            <a:hlinkClick r:id="" action="ppaction://media"/>
            <a:extLst>
              <a:ext uri="{FF2B5EF4-FFF2-40B4-BE49-F238E27FC236}">
                <a16:creationId xmlns:a16="http://schemas.microsoft.com/office/drawing/2014/main" id="{3234F8B0-EAF4-CA63-AC4B-97EA0069B0B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810000" y="2897696"/>
            <a:ext cx="609600" cy="609600"/>
          </a:xfrm>
          <a:prstGeom prst="rect">
            <a:avLst/>
          </a:prstGeom>
        </p:spPr>
      </p:pic>
      <p:pic>
        <p:nvPicPr>
          <p:cNvPr id="35" name="Pan Hit">
            <a:hlinkClick r:id="" action="ppaction://media"/>
            <a:extLst>
              <a:ext uri="{FF2B5EF4-FFF2-40B4-BE49-F238E27FC236}">
                <a16:creationId xmlns:a16="http://schemas.microsoft.com/office/drawing/2014/main" id="{E699A65C-E8DD-CA28-4641-61AEED4FBD0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447800" y="3842700"/>
            <a:ext cx="609600" cy="609600"/>
          </a:xfrm>
          <a:prstGeom prst="rect">
            <a:avLst/>
          </a:prstGeom>
        </p:spPr>
      </p:pic>
      <p:pic>
        <p:nvPicPr>
          <p:cNvPr id="36" name="Hob Overhead Fan">
            <a:hlinkClick r:id="" action="ppaction://media"/>
            <a:extLst>
              <a:ext uri="{FF2B5EF4-FFF2-40B4-BE49-F238E27FC236}">
                <a16:creationId xmlns:a16="http://schemas.microsoft.com/office/drawing/2014/main" id="{6D693F65-6311-AC59-E401-7C9B40F2C940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115606" y="3842700"/>
            <a:ext cx="609600" cy="609600"/>
          </a:xfrm>
          <a:prstGeom prst="rect">
            <a:avLst/>
          </a:prstGeom>
        </p:spPr>
      </p:pic>
      <p:pic>
        <p:nvPicPr>
          <p:cNvPr id="37" name="LargeDoorOpen_1">
            <a:hlinkClick r:id="" action="ppaction://media"/>
            <a:extLst>
              <a:ext uri="{FF2B5EF4-FFF2-40B4-BE49-F238E27FC236}">
                <a16:creationId xmlns:a16="http://schemas.microsoft.com/office/drawing/2014/main" id="{67058F8C-45B2-7063-538D-9733220AAA85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934200" y="335619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4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54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76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983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442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738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23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5205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8916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4333"/>
            <a:ext cx="7505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Music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5340"/>
            <a:ext cx="4076700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ACACA"/>
                </a:solidFill>
                <a:latin typeface="Cambria"/>
                <a:cs typeface="Cambria"/>
              </a:rPr>
              <a:t>Lunar</a:t>
            </a:r>
            <a:r>
              <a:rPr sz="2000" spc="-7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CACACA"/>
                </a:solidFill>
                <a:latin typeface="Cambria"/>
                <a:cs typeface="Cambria"/>
              </a:rPr>
              <a:t>Mortis</a:t>
            </a:r>
            <a:r>
              <a:rPr sz="2000" spc="-6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CACACA"/>
                </a:solidFill>
                <a:latin typeface="Cambria"/>
                <a:cs typeface="Cambria"/>
              </a:rPr>
              <a:t>has</a:t>
            </a:r>
            <a:r>
              <a:rPr sz="2000" spc="-6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CACACA"/>
                </a:solidFill>
                <a:latin typeface="Cambria"/>
                <a:cs typeface="Cambria"/>
              </a:rPr>
              <a:t>7</a:t>
            </a:r>
            <a:r>
              <a:rPr sz="2000" spc="-7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CACACA"/>
                </a:solidFill>
                <a:latin typeface="Cambria"/>
                <a:cs typeface="Cambria"/>
              </a:rPr>
              <a:t>musical</a:t>
            </a:r>
            <a:r>
              <a:rPr sz="2000" spc="-6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CACACA"/>
                </a:solidFill>
                <a:latin typeface="Cambria"/>
                <a:cs typeface="Cambria"/>
              </a:rPr>
              <a:t>themes:</a:t>
            </a:r>
            <a:endParaRPr sz="2000">
              <a:latin typeface="Cambria"/>
              <a:cs typeface="Cambria"/>
            </a:endParaRPr>
          </a:p>
          <a:p>
            <a:pPr marL="469900" indent="-300990">
              <a:lnSpc>
                <a:spcPct val="100000"/>
              </a:lnSpc>
              <a:spcBef>
                <a:spcPts val="156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Main</a:t>
            </a:r>
            <a:r>
              <a:rPr sz="1800" spc="1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Theme</a:t>
            </a:r>
            <a:endParaRPr sz="1800">
              <a:latin typeface="Cambria"/>
              <a:cs typeface="Cambria"/>
            </a:endParaRPr>
          </a:p>
          <a:p>
            <a:pPr marL="469900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Dead</a:t>
            </a:r>
            <a:r>
              <a:rPr sz="1800" spc="8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Moon</a:t>
            </a:r>
            <a:endParaRPr sz="1800">
              <a:latin typeface="Cambria"/>
              <a:cs typeface="Cambria"/>
            </a:endParaRPr>
          </a:p>
          <a:p>
            <a:pPr marL="469900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Plague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of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Titan</a:t>
            </a:r>
            <a:endParaRPr sz="1800">
              <a:latin typeface="Cambria"/>
              <a:cs typeface="Cambria"/>
            </a:endParaRPr>
          </a:p>
          <a:p>
            <a:pPr marL="469900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120" dirty="0">
                <a:solidFill>
                  <a:srgbClr val="CACACA"/>
                </a:solidFill>
                <a:latin typeface="Cambria"/>
                <a:cs typeface="Cambria"/>
              </a:rPr>
              <a:t>A</a:t>
            </a:r>
            <a:r>
              <a:rPr sz="18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Plea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into</a:t>
            </a:r>
            <a:r>
              <a:rPr sz="18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Darkness</a:t>
            </a:r>
            <a:endParaRPr sz="1800">
              <a:latin typeface="Cambria"/>
              <a:cs typeface="Cambria"/>
            </a:endParaRPr>
          </a:p>
          <a:p>
            <a:pPr marL="469900" indent="-300990">
              <a:lnSpc>
                <a:spcPct val="100000"/>
              </a:lnSpc>
              <a:spcBef>
                <a:spcPts val="320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Saturnine</a:t>
            </a:r>
            <a:r>
              <a:rPr sz="18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Requiem</a:t>
            </a:r>
            <a:endParaRPr sz="1800">
              <a:latin typeface="Cambria"/>
              <a:cs typeface="Cambria"/>
            </a:endParaRPr>
          </a:p>
          <a:p>
            <a:pPr marL="469900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Dead</a:t>
            </a:r>
            <a:r>
              <a:rPr sz="1800" spc="10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Moon</a:t>
            </a:r>
            <a:r>
              <a:rPr sz="1800" spc="10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(Extended)</a:t>
            </a:r>
            <a:endParaRPr sz="1800">
              <a:latin typeface="Cambria"/>
              <a:cs typeface="Cambria"/>
            </a:endParaRPr>
          </a:p>
          <a:p>
            <a:pPr marL="469900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Echoes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in</a:t>
            </a:r>
            <a:r>
              <a:rPr sz="18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Dark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Full</a:t>
            </a:r>
            <a:r>
              <a:rPr sz="18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Soundtrack</a:t>
            </a:r>
            <a:r>
              <a:rPr sz="18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can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be</a:t>
            </a:r>
            <a:r>
              <a:rPr sz="18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found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on</a:t>
            </a:r>
            <a:r>
              <a:rPr sz="18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u="heavy" spc="-10" dirty="0">
                <a:solidFill>
                  <a:srgbClr val="FFD966"/>
                </a:solidFill>
                <a:uFill>
                  <a:solidFill>
                    <a:srgbClr val="FFD966"/>
                  </a:solidFill>
                </a:uFill>
                <a:latin typeface="Cambria"/>
                <a:cs typeface="Cambria"/>
                <a:hlinkClick r:id="rId2"/>
              </a:rPr>
              <a:t>YouTube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Story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1325" y="747900"/>
            <a:ext cx="3820976" cy="3820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8189" y="1582220"/>
            <a:ext cx="4527550" cy="207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year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Cambria"/>
                <a:cs typeface="Cambria"/>
              </a:rPr>
              <a:t>2130,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humanity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has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ventured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out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into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far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reaches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solar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system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search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resources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our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dying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home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planet.</a:t>
            </a:r>
            <a:endParaRPr sz="1800">
              <a:latin typeface="Cambria"/>
              <a:cs typeface="Cambria"/>
            </a:endParaRPr>
          </a:p>
          <a:p>
            <a:pPr marL="492759" marR="485775" algn="ctr">
              <a:lnSpc>
                <a:spcPct val="114999"/>
              </a:lnSpc>
              <a:spcBef>
                <a:spcPts val="12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base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Titan,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responsible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terraforming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moon,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has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switched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operations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harvesting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resources.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dirty="0"/>
              <a:t>Music</a:t>
            </a:r>
            <a:r>
              <a:rPr spc="-60" dirty="0"/>
              <a:t> </a:t>
            </a:r>
            <a:r>
              <a:rPr spc="125" dirty="0"/>
              <a:t>-</a:t>
            </a:r>
            <a:r>
              <a:rPr spc="-60" dirty="0"/>
              <a:t> </a:t>
            </a:r>
            <a:r>
              <a:rPr spc="-10" dirty="0"/>
              <a:t>Inspiration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4714240" cy="2486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CACACA"/>
                </a:solidFill>
                <a:uFill>
                  <a:solidFill>
                    <a:srgbClr val="CACACA"/>
                  </a:solidFill>
                </a:uFill>
                <a:latin typeface="Cambria"/>
                <a:cs typeface="Cambria"/>
              </a:rPr>
              <a:t>Martin</a:t>
            </a:r>
            <a:r>
              <a:rPr sz="1800" u="heavy" spc="45" dirty="0">
                <a:solidFill>
                  <a:srgbClr val="CACACA"/>
                </a:solidFill>
                <a:uFill>
                  <a:solidFill>
                    <a:srgbClr val="CACACA"/>
                  </a:solidFill>
                </a:uFill>
                <a:latin typeface="Cambria"/>
                <a:cs typeface="Cambria"/>
              </a:rPr>
              <a:t> </a:t>
            </a:r>
            <a:r>
              <a:rPr sz="1800" u="heavy" spc="-10" dirty="0">
                <a:solidFill>
                  <a:srgbClr val="CACACA"/>
                </a:solidFill>
                <a:uFill>
                  <a:solidFill>
                    <a:srgbClr val="CACACA"/>
                  </a:solidFill>
                </a:uFill>
                <a:latin typeface="Cambria"/>
                <a:cs typeface="Cambria"/>
              </a:rPr>
              <a:t>O’Donnell</a:t>
            </a:r>
            <a:endParaRPr sz="1800">
              <a:latin typeface="Cambria"/>
              <a:cs typeface="Cambria"/>
            </a:endParaRPr>
          </a:p>
          <a:p>
            <a:pPr marL="469900" marR="5080">
              <a:lnSpc>
                <a:spcPct val="114999"/>
              </a:lnSpc>
              <a:spcBef>
                <a:spcPts val="12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Composer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and</a:t>
            </a:r>
            <a:r>
              <a:rPr sz="18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Sound</a:t>
            </a:r>
            <a:r>
              <a:rPr sz="18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Designer</a:t>
            </a:r>
            <a:r>
              <a:rPr sz="18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for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Halo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game</a:t>
            </a:r>
            <a:r>
              <a:rPr sz="1800" spc="-7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series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u="heavy" dirty="0">
                <a:solidFill>
                  <a:srgbClr val="CACACA"/>
                </a:solidFill>
                <a:uFill>
                  <a:solidFill>
                    <a:srgbClr val="CACACA"/>
                  </a:solidFill>
                </a:uFill>
                <a:latin typeface="Cambria"/>
                <a:cs typeface="Cambria"/>
              </a:rPr>
              <a:t>Johan</a:t>
            </a:r>
            <a:r>
              <a:rPr sz="1800" u="heavy" spc="50" dirty="0">
                <a:solidFill>
                  <a:srgbClr val="CACACA"/>
                </a:solidFill>
                <a:uFill>
                  <a:solidFill>
                    <a:srgbClr val="CACACA"/>
                  </a:solidFill>
                </a:uFill>
                <a:latin typeface="Cambria"/>
                <a:cs typeface="Cambria"/>
              </a:rPr>
              <a:t> </a:t>
            </a:r>
            <a:r>
              <a:rPr sz="1800" u="heavy" spc="-10" dirty="0">
                <a:solidFill>
                  <a:srgbClr val="CACACA"/>
                </a:solidFill>
                <a:uFill>
                  <a:solidFill>
                    <a:srgbClr val="CACACA"/>
                  </a:solidFill>
                </a:uFill>
                <a:latin typeface="Cambria"/>
                <a:cs typeface="Cambria"/>
              </a:rPr>
              <a:t>Söderqvist</a:t>
            </a:r>
            <a:endParaRPr sz="18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152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Composer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for</a:t>
            </a:r>
            <a:r>
              <a:rPr sz="18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Battleﬁeld</a:t>
            </a:r>
            <a:r>
              <a:rPr sz="18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80" dirty="0">
                <a:solidFill>
                  <a:srgbClr val="CACACA"/>
                </a:solidFill>
                <a:latin typeface="Cambria"/>
                <a:cs typeface="Cambria"/>
              </a:rPr>
              <a:t>1</a:t>
            </a:r>
            <a:r>
              <a:rPr sz="1800" spc="5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and</a:t>
            </a:r>
            <a:r>
              <a:rPr sz="18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Battleﬁeld</a:t>
            </a:r>
            <a:r>
              <a:rPr sz="18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rgbClr val="CACACA"/>
                </a:solidFill>
                <a:latin typeface="Cambria"/>
                <a:cs typeface="Cambria"/>
              </a:rPr>
              <a:t>V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4899" y="883424"/>
            <a:ext cx="1251850" cy="1426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4899" y="2886350"/>
            <a:ext cx="1251849" cy="1600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Music</a:t>
            </a:r>
            <a:r>
              <a:rPr spc="-60" dirty="0"/>
              <a:t> </a:t>
            </a:r>
            <a:r>
              <a:rPr spc="125" dirty="0"/>
              <a:t>-</a:t>
            </a:r>
            <a:r>
              <a:rPr spc="-60" dirty="0"/>
              <a:t> </a:t>
            </a:r>
            <a:r>
              <a:rPr spc="-10"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925" y="1216355"/>
            <a:ext cx="6034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Most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of the music 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written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 in</a:t>
            </a:r>
            <a:r>
              <a:rPr sz="18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a 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variant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 of the</a:t>
            </a:r>
            <a:r>
              <a:rPr sz="18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E</a:t>
            </a:r>
            <a:r>
              <a:rPr sz="1300" dirty="0">
                <a:solidFill>
                  <a:srgbClr val="CACACA"/>
                </a:solidFill>
                <a:latin typeface="MS PGothic"/>
                <a:cs typeface="MS PGothic"/>
              </a:rPr>
              <a:t>♭</a:t>
            </a:r>
            <a:r>
              <a:rPr sz="1300" spc="-100" dirty="0">
                <a:solidFill>
                  <a:srgbClr val="CACACA"/>
                </a:solidFill>
                <a:latin typeface="MS PGothic"/>
                <a:cs typeface="MS PGothic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Phrygian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scale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3125" y="2039079"/>
            <a:ext cx="3798399" cy="164319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4333"/>
            <a:ext cx="452501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Music</a:t>
            </a:r>
            <a:r>
              <a:rPr spc="-130" dirty="0"/>
              <a:t> </a:t>
            </a:r>
            <a:r>
              <a:rPr spc="-10" dirty="0"/>
              <a:t>Composition</a:t>
            </a:r>
            <a:r>
              <a:rPr spc="-130" dirty="0"/>
              <a:t> </a:t>
            </a:r>
            <a:r>
              <a:rPr dirty="0"/>
              <a:t>Creative</a:t>
            </a:r>
            <a:r>
              <a:rPr spc="-130" dirty="0"/>
              <a:t> </a:t>
            </a:r>
            <a:r>
              <a:rPr spc="-35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643" y="1182752"/>
            <a:ext cx="3579495" cy="3243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9734" marR="50800" indent="-384175">
              <a:lnSpc>
                <a:spcPct val="117300"/>
              </a:lnSpc>
              <a:spcBef>
                <a:spcPts val="90"/>
              </a:spcBef>
              <a:buAutoNum type="arabicParenR"/>
              <a:tabLst>
                <a:tab pos="419734" algn="l"/>
                <a:tab pos="420370" algn="l"/>
              </a:tabLst>
            </a:pP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Experiment with chords and </a:t>
            </a:r>
            <a:r>
              <a:rPr sz="1500" spc="-10" dirty="0">
                <a:solidFill>
                  <a:srgbClr val="CACACA"/>
                </a:solidFill>
                <a:latin typeface="Cambria"/>
                <a:cs typeface="Cambria"/>
              </a:rPr>
              <a:t>melodies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on</a:t>
            </a:r>
            <a:r>
              <a:rPr sz="1500" spc="5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500" spc="5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CACACA"/>
                </a:solidFill>
                <a:latin typeface="Cambria"/>
                <a:cs typeface="Cambria"/>
              </a:rPr>
              <a:t>piano</a:t>
            </a:r>
            <a:endParaRPr sz="1500">
              <a:latin typeface="Cambria"/>
              <a:cs typeface="Cambria"/>
            </a:endParaRPr>
          </a:p>
          <a:p>
            <a:pPr marL="419734" marR="268605" indent="-406400">
              <a:lnSpc>
                <a:spcPct val="117300"/>
              </a:lnSpc>
              <a:buAutoNum type="arabicParenR"/>
              <a:tabLst>
                <a:tab pos="419734" algn="l"/>
                <a:tab pos="420370" algn="l"/>
              </a:tabLst>
            </a:pP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Record</a:t>
            </a:r>
            <a:r>
              <a:rPr sz="15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any</a:t>
            </a:r>
            <a:r>
              <a:rPr sz="15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chords</a:t>
            </a:r>
            <a:r>
              <a:rPr sz="15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or</a:t>
            </a:r>
            <a:r>
              <a:rPr sz="15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melodies</a:t>
            </a:r>
            <a:r>
              <a:rPr sz="1500" spc="-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that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sound</a:t>
            </a:r>
            <a:r>
              <a:rPr sz="15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captivating or </a:t>
            </a:r>
            <a:r>
              <a:rPr sz="1500" spc="-10" dirty="0">
                <a:solidFill>
                  <a:srgbClr val="CACACA"/>
                </a:solidFill>
                <a:latin typeface="Cambria"/>
                <a:cs typeface="Cambria"/>
              </a:rPr>
              <a:t>ﬁtting</a:t>
            </a:r>
            <a:endParaRPr sz="1500">
              <a:latin typeface="Cambria"/>
              <a:cs typeface="Cambria"/>
            </a:endParaRPr>
          </a:p>
          <a:p>
            <a:pPr marL="419734" marR="5080" indent="-399415">
              <a:lnSpc>
                <a:spcPct val="117300"/>
              </a:lnSpc>
              <a:buAutoNum type="arabicParenR"/>
              <a:tabLst>
                <a:tab pos="419734" algn="l"/>
                <a:tab pos="420370" algn="l"/>
              </a:tabLst>
            </a:pP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Iteratively</a:t>
            </a:r>
            <a:r>
              <a:rPr sz="15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add more</a:t>
            </a:r>
            <a:r>
              <a:rPr sz="15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sounds and</a:t>
            </a:r>
            <a:r>
              <a:rPr sz="15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CACACA"/>
                </a:solidFill>
                <a:latin typeface="Cambria"/>
                <a:cs typeface="Cambria"/>
              </a:rPr>
              <a:t>music </a:t>
            </a: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over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CACACA"/>
                </a:solidFill>
                <a:latin typeface="Cambria"/>
                <a:cs typeface="Cambria"/>
              </a:rPr>
              <a:t>base</a:t>
            </a:r>
            <a:r>
              <a:rPr sz="15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chord</a:t>
            </a: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 progression</a:t>
            </a:r>
            <a:r>
              <a:rPr sz="15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25" dirty="0">
                <a:solidFill>
                  <a:srgbClr val="CACACA"/>
                </a:solidFill>
                <a:latin typeface="Cambria"/>
                <a:cs typeface="Cambria"/>
              </a:rPr>
              <a:t>of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melody</a:t>
            </a:r>
            <a:r>
              <a:rPr sz="1500" spc="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to</a:t>
            </a:r>
            <a:r>
              <a:rPr sz="1500" spc="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30" dirty="0">
                <a:solidFill>
                  <a:srgbClr val="CACACA"/>
                </a:solidFill>
                <a:latin typeface="Cambria"/>
                <a:cs typeface="Cambria"/>
              </a:rPr>
              <a:t>progressively</a:t>
            </a:r>
            <a:r>
              <a:rPr sz="1500" spc="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lengthen</a:t>
            </a:r>
            <a:r>
              <a:rPr sz="1500" spc="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25" dirty="0">
                <a:solidFill>
                  <a:srgbClr val="CACACA"/>
                </a:solidFill>
                <a:latin typeface="Cambria"/>
                <a:cs typeface="Cambria"/>
              </a:rPr>
              <a:t>and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enrich</a:t>
            </a:r>
            <a:r>
              <a:rPr sz="1500" spc="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25" dirty="0">
                <a:solidFill>
                  <a:srgbClr val="CACACA"/>
                </a:solidFill>
                <a:latin typeface="Cambria"/>
                <a:cs typeface="Cambria"/>
              </a:rPr>
              <a:t>it</a:t>
            </a:r>
            <a:endParaRPr sz="1500">
              <a:latin typeface="Cambria"/>
              <a:cs typeface="Cambria"/>
            </a:endParaRPr>
          </a:p>
          <a:p>
            <a:pPr marL="419734" marR="191135" indent="-407670">
              <a:lnSpc>
                <a:spcPct val="117300"/>
              </a:lnSpc>
              <a:buAutoNum type="arabicParenR"/>
              <a:tabLst>
                <a:tab pos="419734" algn="l"/>
                <a:tab pos="420370" algn="l"/>
              </a:tabLst>
            </a:pP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Adjust</a:t>
            </a:r>
            <a:r>
              <a:rPr sz="15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harmonics,</a:t>
            </a:r>
            <a:r>
              <a:rPr sz="15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35" dirty="0">
                <a:solidFill>
                  <a:srgbClr val="CACACA"/>
                </a:solidFill>
                <a:latin typeface="Cambria"/>
                <a:cs typeface="Cambria"/>
              </a:rPr>
              <a:t>reverb</a:t>
            </a:r>
            <a:r>
              <a:rPr sz="1500" spc="1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25" dirty="0">
                <a:solidFill>
                  <a:srgbClr val="CACACA"/>
                </a:solidFill>
                <a:latin typeface="Cambria"/>
                <a:cs typeface="Cambria"/>
              </a:rPr>
              <a:t>and </a:t>
            </a:r>
            <a:r>
              <a:rPr sz="1500" spc="-10" dirty="0">
                <a:solidFill>
                  <a:srgbClr val="CACACA"/>
                </a:solidFill>
                <a:latin typeface="Cambria"/>
                <a:cs typeface="Cambria"/>
              </a:rPr>
              <a:t>equaliser</a:t>
            </a:r>
            <a:r>
              <a:rPr sz="15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to </a:t>
            </a:r>
            <a:r>
              <a:rPr sz="1500" spc="-10" dirty="0">
                <a:solidFill>
                  <a:srgbClr val="CACACA"/>
                </a:solidFill>
                <a:latin typeface="Cambria"/>
                <a:cs typeface="Cambria"/>
              </a:rPr>
              <a:t>achieve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 the </a:t>
            </a: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desired</a:t>
            </a:r>
            <a:r>
              <a:rPr sz="1500" spc="-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25" dirty="0">
                <a:solidFill>
                  <a:srgbClr val="CACACA"/>
                </a:solidFill>
                <a:latin typeface="Cambria"/>
                <a:cs typeface="Cambria"/>
              </a:rPr>
              <a:t>level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of</a:t>
            </a: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space</a:t>
            </a: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and</a:t>
            </a: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as</a:t>
            </a: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well</a:t>
            </a:r>
            <a:r>
              <a:rPr sz="1500" spc="-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as</a:t>
            </a: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ensuring</a:t>
            </a:r>
            <a:r>
              <a:rPr sz="1500" spc="-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25" dirty="0">
                <a:solidFill>
                  <a:srgbClr val="CACACA"/>
                </a:solidFill>
                <a:latin typeface="Cambria"/>
                <a:cs typeface="Cambria"/>
              </a:rPr>
              <a:t>the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ﬁnal</a:t>
            </a:r>
            <a:r>
              <a:rPr sz="1500" spc="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piece</a:t>
            </a:r>
            <a:r>
              <a:rPr sz="1500" spc="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has</a:t>
            </a:r>
            <a:r>
              <a:rPr sz="1500" spc="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good</a:t>
            </a:r>
            <a:r>
              <a:rPr sz="1500" spc="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CACACA"/>
                </a:solidFill>
                <a:latin typeface="Cambria"/>
                <a:cs typeface="Cambria"/>
              </a:rPr>
              <a:t>sound</a:t>
            </a:r>
            <a:r>
              <a:rPr sz="1500" spc="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CACACA"/>
                </a:solidFill>
                <a:latin typeface="Cambria"/>
                <a:cs typeface="Cambria"/>
              </a:rPr>
              <a:t>quality</a:t>
            </a:r>
            <a:endParaRPr sz="15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4025" y="1226100"/>
            <a:ext cx="4790000" cy="346855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Business</a:t>
            </a:r>
            <a:r>
              <a:rPr spc="-90" dirty="0"/>
              <a:t> </a:t>
            </a:r>
            <a:r>
              <a:rPr spc="-20" dirty="0"/>
              <a:t>plan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2228850" cy="234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sz="18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audience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Steam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rating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16+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Rogue-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Horror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telling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049" y="92625"/>
            <a:ext cx="4958248" cy="49582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900" y="4031725"/>
            <a:ext cx="1019149" cy="10191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3824" y="4005650"/>
            <a:ext cx="879301" cy="10712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3022600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£10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full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£5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expansions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£0.99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in-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cosmetics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049" y="92625"/>
            <a:ext cx="4958248" cy="495824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7267575" cy="234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Advertising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Kickstarter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Streaming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(Twitch,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YouTube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Gaming,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Facebook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Gaming)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Gaming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forums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(Reddit)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(YouTube,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TikTok,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Twitter)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Gaming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events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(Insomnia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65)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Word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mouth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3933250"/>
            <a:ext cx="960000" cy="989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5475" y="4025800"/>
            <a:ext cx="1234599" cy="897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3850" y="3836975"/>
            <a:ext cx="1182248" cy="118224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836575" y="3883250"/>
            <a:ext cx="3965575" cy="1182370"/>
            <a:chOff x="4836575" y="3883250"/>
            <a:chExt cx="3965575" cy="11823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6575" y="3883250"/>
              <a:ext cx="1182250" cy="1182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6225" y="3883250"/>
              <a:ext cx="1891599" cy="1182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450" y="3883250"/>
              <a:ext cx="1182248" cy="118224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58175" y="155375"/>
            <a:ext cx="2374125" cy="17805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3669029" cy="108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Full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Steam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Possibility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Xbox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3175" y="3691075"/>
            <a:ext cx="2877820" cy="1304925"/>
            <a:chOff x="683175" y="3691075"/>
            <a:chExt cx="2877820" cy="1304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175" y="3976825"/>
              <a:ext cx="1019149" cy="1019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324" y="3691075"/>
              <a:ext cx="1858449" cy="13049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9600" y="147525"/>
            <a:ext cx="4848450" cy="48484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4457065" cy="202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Maintaining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game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Communicating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audience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Staying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bug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reports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Saving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20%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profit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expansions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Adding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Offering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sale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975" y="628587"/>
            <a:ext cx="3886325" cy="38863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214042"/>
            <a:ext cx="1810385" cy="2794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50" b="1" dirty="0">
                <a:latin typeface="Arial"/>
                <a:cs typeface="Arial"/>
              </a:rPr>
              <a:t>The</a:t>
            </a:r>
            <a:r>
              <a:rPr sz="1650" b="1" spc="-20" dirty="0">
                <a:latin typeface="Arial"/>
                <a:cs typeface="Arial"/>
              </a:rPr>
              <a:t> </a:t>
            </a:r>
            <a:r>
              <a:rPr sz="1650" b="1" dirty="0">
                <a:latin typeface="Arial"/>
                <a:cs typeface="Arial"/>
              </a:rPr>
              <a:t>perfect</a:t>
            </a:r>
            <a:r>
              <a:rPr sz="1650" b="1" spc="-20" dirty="0">
                <a:latin typeface="Arial"/>
                <a:cs typeface="Arial"/>
              </a:rPr>
              <a:t> </a:t>
            </a:r>
            <a:r>
              <a:rPr sz="1650" b="1" spc="-10" dirty="0">
                <a:latin typeface="Arial"/>
                <a:cs typeface="Arial"/>
              </a:rPr>
              <a:t>storm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614737"/>
            <a:ext cx="1407795" cy="328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8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Initial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sales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8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51,428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£514,280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2056678"/>
            <a:ext cx="1565910" cy="47561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878205">
              <a:lnSpc>
                <a:spcPts val="1160"/>
              </a:lnSpc>
              <a:spcBef>
                <a:spcPts val="190"/>
              </a:spcBef>
            </a:pPr>
            <a:r>
              <a:rPr sz="10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Gross</a:t>
            </a:r>
            <a:r>
              <a:rPr sz="100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profit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Steam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tax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3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0.30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514,280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£154,284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2645933"/>
            <a:ext cx="1903095" cy="180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£514,280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£154,284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£359,996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725" y="2940560"/>
            <a:ext cx="1745614" cy="328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80"/>
              </a:lnSpc>
              <a:spcBef>
                <a:spcPts val="114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Tax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8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0.80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£359,996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£287,996.8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4725" y="3382501"/>
            <a:ext cx="1974850" cy="917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80"/>
              </a:lnSpc>
              <a:spcBef>
                <a:spcPts val="114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Unity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£350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£1,750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8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£287,996.8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- £1,750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£286,246.8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Arial"/>
              <a:cs typeface="Arial"/>
            </a:endParaRPr>
          </a:p>
          <a:p>
            <a:pPr marL="12700">
              <a:lnSpc>
                <a:spcPts val="118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Net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profit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80"/>
              </a:lnSpc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£286,246.8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(No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royalties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paid)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1550" y="1253725"/>
            <a:ext cx="4686675" cy="26360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200350" y="1866487"/>
            <a:ext cx="6934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million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00350" y="2287962"/>
            <a:ext cx="7245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17,142,857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00350" y="2709437"/>
            <a:ext cx="647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1,714,285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00350" y="3166637"/>
            <a:ext cx="4527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51,428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Kickstarter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70124"/>
            <a:ext cx="8097551" cy="3820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426" y="1874333"/>
            <a:ext cx="3817620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your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team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are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excavating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these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resources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Titan.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Speciﬁcally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compact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ice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supply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base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with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water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maintain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life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power.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2200" y="595500"/>
            <a:ext cx="4410099" cy="3952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3415665" cy="2334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Initial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income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15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Kickstarter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£10,000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Enterprising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grant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£1,500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Self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investment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£3,500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Total: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£15,000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0300" y="285750"/>
            <a:ext cx="4572001" cy="457200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312" y="700075"/>
            <a:ext cx="4023374" cy="37433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74640" y="137655"/>
            <a:ext cx="2792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Kickstarter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donation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tiers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dirty="0"/>
              <a:t>Budget</a:t>
            </a:r>
            <a:r>
              <a:rPr spc="-110" dirty="0"/>
              <a:t> </a:t>
            </a:r>
            <a:r>
              <a:rPr spc="-25" dirty="0"/>
              <a:t>Breakdown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9861"/>
            <a:ext cx="8280400" cy="2631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(£6,000)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15999"/>
              </a:lnSpc>
              <a:spcBef>
                <a:spcPts val="919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licenses,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hardware,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game.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expenses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category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include: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al"/>
              <a:cs typeface="Arial"/>
            </a:endParaRPr>
          </a:p>
          <a:p>
            <a:pPr marL="660400" marR="101600" indent="-314325">
              <a:lnSpc>
                <a:spcPct val="151400"/>
              </a:lnSpc>
              <a:buChar char="●"/>
              <a:tabLst>
                <a:tab pos="659765" algn="l"/>
                <a:tab pos="660400" algn="l"/>
              </a:tabLst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licenses: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Unity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Personal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Licence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development.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pay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licence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until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exceeds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$100,000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funding.</a:t>
            </a:r>
            <a:endParaRPr sz="1100">
              <a:latin typeface="Arial"/>
              <a:cs typeface="Arial"/>
            </a:endParaRPr>
          </a:p>
          <a:p>
            <a:pPr marL="660400" marR="181610" indent="-314325">
              <a:lnSpc>
                <a:spcPct val="151400"/>
              </a:lnSpc>
              <a:buChar char="●"/>
              <a:tabLst>
                <a:tab pos="659765" algn="l"/>
                <a:tab pos="660400" algn="l"/>
              </a:tabLst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hardware: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Certain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members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powerful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capable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running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software.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range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£1,500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£3,000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each.</a:t>
            </a:r>
            <a:endParaRPr sz="1100">
              <a:latin typeface="Arial"/>
              <a:cs typeface="Arial"/>
            </a:endParaRPr>
          </a:p>
          <a:p>
            <a:pPr marL="660400" marR="226060" indent="-314325">
              <a:lnSpc>
                <a:spcPct val="151400"/>
              </a:lnSpc>
              <a:buChar char="●"/>
              <a:tabLst>
                <a:tab pos="659765" algn="l"/>
                <a:tab pos="660400" algn="l"/>
              </a:tabLst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software: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addition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engine,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3D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modeling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software,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programming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editors,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audio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editing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tools.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hundred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thousand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pounds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license.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9403"/>
            <a:ext cx="8268970" cy="254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Art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animation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(£5,000)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 marR="313690">
              <a:lnSpc>
                <a:spcPct val="114999"/>
              </a:lnSpc>
              <a:spcBef>
                <a:spcPts val="101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game's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assets,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including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character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models,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designs,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animations.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expenses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category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include: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Arial"/>
              <a:cs typeface="Arial"/>
            </a:endParaRPr>
          </a:p>
          <a:p>
            <a:pPr marL="660400" marR="42545" indent="-320675">
              <a:lnSpc>
                <a:spcPct val="150000"/>
              </a:lnSpc>
              <a:buChar char="●"/>
              <a:tabLst>
                <a:tab pos="659765" algn="l"/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art: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hire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artist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initial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sketches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designs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game's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characters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environments.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hundred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pounds,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depending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artist's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skill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level.</a:t>
            </a:r>
            <a:endParaRPr sz="1200">
              <a:latin typeface="Arial"/>
              <a:cs typeface="Arial"/>
            </a:endParaRPr>
          </a:p>
          <a:p>
            <a:pPr marL="660400" marR="5080" indent="-320675">
              <a:lnSpc>
                <a:spcPct val="150000"/>
              </a:lnSpc>
              <a:buChar char="●"/>
              <a:tabLst>
                <a:tab pos="659765" algn="l"/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Animation: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hire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animator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animations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characters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game.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hundred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thousand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pounds,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depending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complexity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animations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animator's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experience.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26554"/>
            <a:ext cx="8188959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Kickstarter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fees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taxes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(£1,500)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01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fees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charged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Kickstarter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hosting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campaign,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taxes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fees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associated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receiving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funding.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9403"/>
            <a:ext cx="8157209" cy="1659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Miscellaneous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expenses</a:t>
            </a: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(£2,500)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 marR="7620">
              <a:lnSpc>
                <a:spcPct val="114999"/>
              </a:lnSpc>
              <a:spcBef>
                <a:spcPts val="101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expenses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arise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process,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legal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fees,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expenses,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or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travel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expenses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attending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conventions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events.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805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breaking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down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categories,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adequate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funding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cover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aspects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high-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enjoyable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players.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9403"/>
            <a:ext cx="3679825" cy="2379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Stretch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Goals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exceed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Kickstarter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funding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£10,000,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intend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utilise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extra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funds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push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additional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stretch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target goals: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660400" indent="-320675">
              <a:lnSpc>
                <a:spcPct val="100000"/>
              </a:lnSpc>
              <a:spcBef>
                <a:spcPts val="1019"/>
              </a:spcBef>
              <a:buChar char="●"/>
              <a:tabLst>
                <a:tab pos="659765" algn="l"/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£12,000: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Free-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play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zombie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murder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party</a:t>
            </a:r>
            <a:endParaRPr sz="1200">
              <a:latin typeface="Arial"/>
              <a:cs typeface="Arial"/>
            </a:endParaRPr>
          </a:p>
          <a:p>
            <a:pPr marL="660400" indent="-320675">
              <a:lnSpc>
                <a:spcPct val="100000"/>
              </a:lnSpc>
              <a:spcBef>
                <a:spcPts val="720"/>
              </a:spcBef>
              <a:buChar char="●"/>
              <a:tabLst>
                <a:tab pos="659765" algn="l"/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£15,000: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Zoonar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Mortis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expansion</a:t>
            </a:r>
            <a:endParaRPr sz="1200">
              <a:latin typeface="Arial"/>
              <a:cs typeface="Arial"/>
            </a:endParaRPr>
          </a:p>
          <a:p>
            <a:pPr marL="660400" indent="-320675">
              <a:lnSpc>
                <a:spcPct val="100000"/>
              </a:lnSpc>
              <a:spcBef>
                <a:spcPts val="720"/>
              </a:spcBef>
              <a:buChar char="●"/>
              <a:tabLst>
                <a:tab pos="659765" algn="l"/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£20,000: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Mortis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expansion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4700" y="471475"/>
            <a:ext cx="4364851" cy="436485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9403"/>
            <a:ext cx="3096260" cy="220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Inexperience</a:t>
            </a:r>
            <a:r>
              <a:rPr sz="1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of</a:t>
            </a:r>
            <a:r>
              <a:rPr sz="1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the</a:t>
            </a:r>
            <a:r>
              <a:rPr sz="1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team</a:t>
            </a:r>
            <a:r>
              <a:rPr sz="1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members.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010"/>
              </a:spcBef>
            </a:pPr>
            <a:r>
              <a:rPr sz="1200" spc="-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mitigate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risk,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seek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guidance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mentorship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experienced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developers.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online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courses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attend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workshops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enhance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skills.</a:t>
            </a:r>
            <a:r>
              <a:rPr sz="1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option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bring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experienced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professionals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help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guide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mentor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experienced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team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members.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412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Risks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and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Challenges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8650" y="436951"/>
            <a:ext cx="4269575" cy="42695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9403"/>
            <a:ext cx="3162300" cy="220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Risk: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Delays</a:t>
            </a:r>
            <a:r>
              <a:rPr sz="1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</a:t>
            </a:r>
            <a:r>
              <a:rPr sz="1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development.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010"/>
              </a:spcBef>
            </a:pPr>
            <a:r>
              <a:rPr sz="1200" spc="-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prevent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delays,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realistic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timeline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progress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regularly.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broken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down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smaller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milestones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track.</a:t>
            </a: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Additionally,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prioritize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critical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them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completed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time.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8650" y="436962"/>
            <a:ext cx="4269575" cy="42695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127963"/>
            <a:ext cx="3148965" cy="2153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6720">
              <a:lnSpc>
                <a:spcPct val="150000"/>
              </a:lnSpc>
              <a:spcBef>
                <a:spcPts val="100"/>
              </a:spcBef>
            </a:pP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Risk: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Difficulty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meeting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the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game's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technical</a:t>
            </a:r>
            <a:r>
              <a:rPr sz="12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requirements.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01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requirements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early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allocate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met.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seek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advice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support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developers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communities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overcome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challenges.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8650" y="436950"/>
            <a:ext cx="4269575" cy="4269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1250" y="573886"/>
            <a:ext cx="4010949" cy="39957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5679" y="1874333"/>
            <a:ext cx="3805554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Little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did the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inhabitants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know, 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harvesting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compact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ice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has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awoken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hivemind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virus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which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has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been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laying dormant</a:t>
            </a:r>
            <a:r>
              <a:rPr sz="1800" spc="-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-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generations.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9403"/>
            <a:ext cx="3124200" cy="115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Risk:</a:t>
            </a:r>
            <a:r>
              <a:rPr sz="12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Failure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to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meet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the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Kickstarter</a:t>
            </a:r>
            <a:r>
              <a:rPr sz="12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goal.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 marR="5080" algn="just">
              <a:lnSpc>
                <a:spcPct val="114999"/>
              </a:lnSpc>
              <a:spcBef>
                <a:spcPts val="101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mitigate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carefully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 planning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executing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marketing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reach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wider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audience.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8650" y="436950"/>
            <a:ext cx="4269575" cy="42695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9403"/>
            <a:ext cx="3189605" cy="2629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Risk:</a:t>
            </a:r>
            <a:r>
              <a:rPr sz="12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Limited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resources</a:t>
            </a:r>
            <a:r>
              <a:rPr sz="120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for</a:t>
            </a:r>
            <a:r>
              <a:rPr sz="12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development.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 marR="62230">
              <a:lnSpc>
                <a:spcPct val="114999"/>
              </a:lnSpc>
              <a:spcBef>
                <a:spcPts val="101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manage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effectively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by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prioritizing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critical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game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focusing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completing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first.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consider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outsourcing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aspects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process,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as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art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animation,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reduce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workload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meet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deadlines.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Additionally,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explore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alternative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funding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sources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grants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angel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investors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cover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costs.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8650" y="436950"/>
            <a:ext cx="4269575" cy="42695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974" y="757250"/>
            <a:ext cx="7308075" cy="4100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658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Initial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level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design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64689"/>
            <a:ext cx="9143999" cy="39713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6145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Figma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board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-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Demo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level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design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8925" y="676299"/>
            <a:ext cx="5286149" cy="4429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385695">
              <a:lnSpc>
                <a:spcPct val="100000"/>
              </a:lnSpc>
              <a:spcBef>
                <a:spcPts val="140"/>
              </a:spcBef>
            </a:pPr>
            <a:r>
              <a:rPr sz="1850" b="1" dirty="0">
                <a:latin typeface="Arial"/>
                <a:cs typeface="Arial"/>
              </a:rPr>
              <a:t>Figma</a:t>
            </a:r>
            <a:r>
              <a:rPr sz="1850" b="1" spc="7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board</a:t>
            </a:r>
            <a:r>
              <a:rPr sz="1850" b="1" spc="7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-</a:t>
            </a:r>
            <a:r>
              <a:rPr sz="1850" b="1" spc="7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Demo</a:t>
            </a:r>
            <a:r>
              <a:rPr sz="1850" b="1" spc="7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level</a:t>
            </a:r>
            <a:r>
              <a:rPr sz="1850" b="1" spc="7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design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4124" rIns="0" bIns="0" rtlCol="0">
            <a:spAutoFit/>
          </a:bodyPr>
          <a:lstStyle/>
          <a:p>
            <a:pPr marL="3566795">
              <a:lnSpc>
                <a:spcPct val="100000"/>
              </a:lnSpc>
              <a:spcBef>
                <a:spcPts val="100"/>
              </a:spcBef>
            </a:pPr>
            <a:r>
              <a:rPr sz="2100" dirty="0"/>
              <a:t>Github</a:t>
            </a:r>
            <a:r>
              <a:rPr sz="2100" spc="-55" dirty="0"/>
              <a:t> </a:t>
            </a:r>
            <a:r>
              <a:rPr sz="2100" spc="-25" dirty="0"/>
              <a:t>kanban</a:t>
            </a:r>
            <a:endParaRPr sz="2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549" y="1141549"/>
            <a:ext cx="7336893" cy="38209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Future</a:t>
            </a:r>
            <a:r>
              <a:rPr spc="-135" dirty="0"/>
              <a:t> </a:t>
            </a:r>
            <a:r>
              <a:rPr spc="-25" dirty="0"/>
              <a:t>Mechanics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544" y="2235624"/>
            <a:ext cx="4081779" cy="103187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13055" indent="-300990">
              <a:lnSpc>
                <a:spcPct val="100000"/>
              </a:lnSpc>
              <a:spcBef>
                <a:spcPts val="660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Damage</a:t>
            </a:r>
            <a:r>
              <a:rPr sz="1800" spc="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to</a:t>
            </a:r>
            <a:r>
              <a:rPr sz="1800" spc="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55" dirty="0">
                <a:solidFill>
                  <a:srgbClr val="CACACA"/>
                </a:solidFill>
                <a:latin typeface="Cambria"/>
                <a:cs typeface="Cambria"/>
              </a:rPr>
              <a:t>station/repairing</a:t>
            </a:r>
            <a:r>
              <a:rPr sz="1800" spc="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mechanics</a:t>
            </a:r>
            <a:endParaRPr sz="1800">
              <a:latin typeface="Cambria"/>
              <a:cs typeface="Cambria"/>
            </a:endParaRPr>
          </a:p>
          <a:p>
            <a:pPr marL="313055" indent="-300990">
              <a:lnSpc>
                <a:spcPct val="100000"/>
              </a:lnSpc>
              <a:spcBef>
                <a:spcPts val="560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Survivors</a:t>
            </a:r>
            <a:endParaRPr sz="1800">
              <a:latin typeface="Cambria"/>
              <a:cs typeface="Cambria"/>
            </a:endParaRPr>
          </a:p>
          <a:p>
            <a:pPr marL="313055" indent="-300990">
              <a:lnSpc>
                <a:spcPct val="100000"/>
              </a:lnSpc>
              <a:spcBef>
                <a:spcPts val="320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Quests/bonus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 objectives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2600" y="66800"/>
            <a:ext cx="2504949" cy="50098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4725" y="1081606"/>
            <a:ext cx="2658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Implement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Base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Mechanics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Future</a:t>
            </a:r>
            <a:r>
              <a:rPr spc="-135" dirty="0"/>
              <a:t> </a:t>
            </a:r>
            <a:r>
              <a:rPr spc="-25" dirty="0"/>
              <a:t>Mechanics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081606"/>
            <a:ext cx="2658110" cy="170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Implement</a:t>
            </a:r>
            <a:r>
              <a:rPr sz="1800" spc="-4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Base</a:t>
            </a: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Mechanics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 marL="469900" indent="-300990">
              <a:lnSpc>
                <a:spcPct val="100000"/>
              </a:lnSpc>
              <a:spcBef>
                <a:spcPts val="1350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Moonwalking</a:t>
            </a:r>
            <a:endParaRPr sz="1800">
              <a:latin typeface="Cambria"/>
              <a:cs typeface="Cambria"/>
            </a:endParaRPr>
          </a:p>
          <a:p>
            <a:pPr marL="469900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Fog</a:t>
            </a:r>
            <a:r>
              <a:rPr sz="1800" spc="1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of</a:t>
            </a:r>
            <a:r>
              <a:rPr sz="1800" spc="2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War</a:t>
            </a:r>
            <a:endParaRPr sz="1800">
              <a:latin typeface="Cambria"/>
              <a:cs typeface="Cambria"/>
            </a:endParaRPr>
          </a:p>
          <a:p>
            <a:pPr marL="469900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Room</a:t>
            </a:r>
            <a:r>
              <a:rPr sz="1800" spc="3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Types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5925" y="126425"/>
            <a:ext cx="2445324" cy="489064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Future</a:t>
            </a:r>
            <a:r>
              <a:rPr spc="-135" dirty="0"/>
              <a:t> </a:t>
            </a:r>
            <a:r>
              <a:rPr spc="-25" dirty="0"/>
              <a:t>Mechanics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Reworked</a:t>
            </a:r>
            <a:r>
              <a:rPr spc="25" dirty="0"/>
              <a:t> </a:t>
            </a:r>
            <a:r>
              <a:rPr dirty="0"/>
              <a:t>Zombie</a:t>
            </a:r>
            <a:r>
              <a:rPr spc="30" dirty="0"/>
              <a:t> </a:t>
            </a:r>
            <a:r>
              <a:rPr spc="-10" dirty="0"/>
              <a:t>Mechanics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/>
          </a:p>
          <a:p>
            <a:pPr marL="469900" marR="5080" indent="-300990">
              <a:lnSpc>
                <a:spcPct val="114999"/>
              </a:lnSpc>
              <a:buChar char="-"/>
              <a:tabLst>
                <a:tab pos="469265" algn="l"/>
                <a:tab pos="469900" algn="l"/>
              </a:tabLst>
            </a:pPr>
            <a:r>
              <a:rPr dirty="0"/>
              <a:t>Thorough</a:t>
            </a:r>
            <a:r>
              <a:rPr spc="-45" dirty="0"/>
              <a:t> </a:t>
            </a:r>
            <a:r>
              <a:rPr dirty="0"/>
              <a:t>zombie</a:t>
            </a:r>
            <a:r>
              <a:rPr spc="-40" dirty="0"/>
              <a:t> </a:t>
            </a:r>
            <a:r>
              <a:rPr spc="-25" dirty="0"/>
              <a:t>movement</a:t>
            </a:r>
            <a:r>
              <a:rPr spc="-45" dirty="0"/>
              <a:t> </a:t>
            </a:r>
            <a:r>
              <a:rPr spc="-25" dirty="0"/>
              <a:t>and </a:t>
            </a:r>
            <a:r>
              <a:rPr spc="-10" dirty="0"/>
              <a:t>detections</a:t>
            </a:r>
          </a:p>
          <a:p>
            <a:pPr marL="469900" marR="617855" indent="-300990">
              <a:lnSpc>
                <a:spcPct val="114999"/>
              </a:lnSpc>
              <a:buChar char="-"/>
              <a:tabLst>
                <a:tab pos="469265" algn="l"/>
                <a:tab pos="469900" algn="l"/>
              </a:tabLst>
            </a:pPr>
            <a:r>
              <a:rPr dirty="0"/>
              <a:t>Zombie</a:t>
            </a:r>
            <a:r>
              <a:rPr spc="10" dirty="0"/>
              <a:t> </a:t>
            </a:r>
            <a:r>
              <a:rPr spc="-20" dirty="0"/>
              <a:t>Variation</a:t>
            </a:r>
            <a:r>
              <a:rPr spc="10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20" dirty="0"/>
              <a:t>limb </a:t>
            </a:r>
            <a:r>
              <a:rPr spc="-10" dirty="0"/>
              <a:t>damage</a:t>
            </a:r>
          </a:p>
          <a:p>
            <a:pPr marL="469900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pc="-10" dirty="0"/>
              <a:t>Bosses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0175" y="197600"/>
            <a:ext cx="2851849" cy="461054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77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Future</a:t>
            </a:r>
            <a:r>
              <a:rPr spc="-135" dirty="0"/>
              <a:t> </a:t>
            </a:r>
            <a:r>
              <a:rPr spc="-25" dirty="0"/>
              <a:t>Mechanics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1544" y="1694658"/>
            <a:ext cx="2655570" cy="97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13055" indent="-300990">
              <a:lnSpc>
                <a:spcPct val="100000"/>
              </a:lnSpc>
              <a:spcBef>
                <a:spcPts val="420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spc="-40" dirty="0">
                <a:solidFill>
                  <a:srgbClr val="CACACA"/>
                </a:solidFill>
                <a:latin typeface="Cambria"/>
                <a:cs typeface="Cambria"/>
              </a:rPr>
              <a:t>Oxygen/water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mechanic</a:t>
            </a:r>
            <a:endParaRPr sz="1800">
              <a:latin typeface="Cambria"/>
              <a:cs typeface="Cambria"/>
            </a:endParaRPr>
          </a:p>
          <a:p>
            <a:pPr marL="313055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Loot</a:t>
            </a:r>
            <a:endParaRPr sz="1800">
              <a:latin typeface="Cambria"/>
              <a:cs typeface="Cambria"/>
            </a:endParaRPr>
          </a:p>
          <a:p>
            <a:pPr marL="313055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spc="-25" dirty="0">
                <a:solidFill>
                  <a:srgbClr val="CACACA"/>
                </a:solidFill>
                <a:latin typeface="Cambria"/>
                <a:cs typeface="Cambria"/>
              </a:rPr>
              <a:t>Procedural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Generation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76100" y="135349"/>
            <a:ext cx="2625725" cy="4920615"/>
            <a:chOff x="5376100" y="135349"/>
            <a:chExt cx="2625725" cy="4920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0725" y="2459450"/>
              <a:ext cx="2596474" cy="25964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6100" y="135349"/>
              <a:ext cx="2625725" cy="2596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999" y="1884833"/>
            <a:ext cx="4130040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ice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gets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melted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down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sent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around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moon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base,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hydrating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plants, supplying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people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water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being 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stored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later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use.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4250" y="535775"/>
            <a:ext cx="4068049" cy="407195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504333"/>
            <a:ext cx="268478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FFFFFF"/>
                </a:solidFill>
                <a:latin typeface="Arial Narrow"/>
                <a:cs typeface="Arial Narrow"/>
              </a:rPr>
              <a:t>Future</a:t>
            </a:r>
            <a:r>
              <a:rPr sz="2700" spc="-13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Arial Narrow"/>
                <a:cs typeface="Arial Narrow"/>
              </a:rPr>
              <a:t>additions</a:t>
            </a:r>
            <a:endParaRPr sz="27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Immense</a:t>
            </a:r>
            <a:r>
              <a:rPr sz="1800" spc="-7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potential</a:t>
            </a:r>
            <a:r>
              <a:rPr sz="1800" spc="-7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for</a:t>
            </a:r>
            <a:r>
              <a:rPr sz="1800" spc="-7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140" dirty="0">
                <a:solidFill>
                  <a:srgbClr val="CACACA"/>
                </a:solidFill>
                <a:latin typeface="Cambria"/>
                <a:cs typeface="Cambria"/>
              </a:rPr>
              <a:t>DLC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6749" y="2147906"/>
            <a:ext cx="142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Zoonar</a:t>
            </a:r>
            <a:r>
              <a:rPr sz="1800" spc="10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Mortis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2675" y="2147906"/>
            <a:ext cx="2009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The</a:t>
            </a:r>
            <a:r>
              <a:rPr sz="1800" spc="9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Depth</a:t>
            </a:r>
            <a:r>
              <a:rPr sz="1800" spc="9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of</a:t>
            </a:r>
            <a:r>
              <a:rPr sz="1800" spc="95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Mortis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5950" y="2571750"/>
            <a:ext cx="2345000" cy="2345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63045" y="431856"/>
            <a:ext cx="142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2420" algn="l"/>
              </a:tabLst>
            </a:pPr>
            <a:r>
              <a:rPr sz="1800" spc="-50" dirty="0">
                <a:solidFill>
                  <a:srgbClr val="CACACA"/>
                </a:solidFill>
                <a:latin typeface="Cambria"/>
                <a:cs typeface="Cambria"/>
              </a:rPr>
              <a:t>-</a:t>
            </a: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	New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rooms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63045" y="706176"/>
            <a:ext cx="1638300" cy="97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13055" indent="-300990">
              <a:lnSpc>
                <a:spcPct val="100000"/>
              </a:lnSpc>
              <a:spcBef>
                <a:spcPts val="420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New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Enemies</a:t>
            </a:r>
            <a:endParaRPr sz="1800">
              <a:latin typeface="Cambria"/>
              <a:cs typeface="Cambria"/>
            </a:endParaRPr>
          </a:p>
          <a:p>
            <a:pPr marL="313055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New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CACACA"/>
                </a:solidFill>
                <a:latin typeface="Cambria"/>
                <a:cs typeface="Cambria"/>
              </a:rPr>
              <a:t>Loot</a:t>
            </a:r>
            <a:endParaRPr sz="1800">
              <a:latin typeface="Cambria"/>
              <a:cs typeface="Cambria"/>
            </a:endParaRPr>
          </a:p>
          <a:p>
            <a:pPr marL="313055" indent="-300990">
              <a:lnSpc>
                <a:spcPct val="100000"/>
              </a:lnSpc>
              <a:spcBef>
                <a:spcPts val="325"/>
              </a:spcBef>
              <a:buChar char="-"/>
              <a:tabLst>
                <a:tab pos="312420" algn="l"/>
                <a:tab pos="313690" algn="l"/>
              </a:tabLst>
            </a:pPr>
            <a:r>
              <a:rPr sz="1800" dirty="0">
                <a:solidFill>
                  <a:srgbClr val="CACACA"/>
                </a:solidFill>
                <a:latin typeface="Cambria"/>
                <a:cs typeface="Cambria"/>
              </a:rPr>
              <a:t>New</a:t>
            </a:r>
            <a:r>
              <a:rPr sz="1800" spc="-30" dirty="0">
                <a:solidFill>
                  <a:srgbClr val="CACAC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CACACA"/>
                </a:solidFill>
                <a:latin typeface="Cambria"/>
                <a:cs typeface="Cambria"/>
              </a:rPr>
              <a:t>Story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724" y="2571750"/>
            <a:ext cx="2345000" cy="2345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926" rIns="0" bIns="0" rtlCol="0">
            <a:spAutoFit/>
          </a:bodyPr>
          <a:lstStyle/>
          <a:p>
            <a:pPr marL="335915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Special</a:t>
            </a:r>
            <a:r>
              <a:rPr spc="-80" dirty="0"/>
              <a:t> </a:t>
            </a:r>
            <a:r>
              <a:rPr spc="-10" dirty="0"/>
              <a:t>thanks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2806" y="973480"/>
            <a:ext cx="3438525" cy="263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James</a:t>
            </a:r>
            <a:r>
              <a:rPr sz="180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Elton</a:t>
            </a:r>
            <a:endParaRPr sz="1800">
              <a:latin typeface="Cambria"/>
              <a:cs typeface="Cambria"/>
            </a:endParaRPr>
          </a:p>
          <a:p>
            <a:pPr marL="935990" marR="928369" algn="ctr">
              <a:lnSpc>
                <a:spcPct val="170600"/>
              </a:lnSpc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Hivemind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voice </a:t>
            </a:r>
            <a:r>
              <a:rPr sz="18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Fabienne</a:t>
            </a:r>
            <a:r>
              <a:rPr sz="1800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Clarke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Zombie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voices </a:t>
            </a:r>
            <a:r>
              <a:rPr sz="180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Pete</a:t>
            </a:r>
            <a:r>
              <a:rPr sz="180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 </a:t>
            </a:r>
            <a:r>
              <a:rPr sz="18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cs typeface="Cambria"/>
              </a:rPr>
              <a:t>Butcher</a:t>
            </a:r>
            <a:endParaRPr sz="18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52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Guidance,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logos,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emotional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support</a:t>
            </a:r>
            <a:endParaRPr sz="1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9520" y="714686"/>
            <a:ext cx="2476980" cy="23729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5712" y="2017161"/>
            <a:ext cx="457649" cy="11091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49525" y="2390200"/>
            <a:ext cx="2175399" cy="171227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706948" y="844924"/>
            <a:ext cx="3701415" cy="3516629"/>
            <a:chOff x="1706948" y="844924"/>
            <a:chExt cx="3701415" cy="3516629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948" y="2636140"/>
              <a:ext cx="2057727" cy="17249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899" y="844924"/>
              <a:ext cx="1963049" cy="32575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444899" y="4147445"/>
            <a:ext cx="181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FFFFFF"/>
                </a:solidFill>
                <a:latin typeface="Edwardian Script ITC" panose="030303020407070D0804" pitchFamily="66" charset="0"/>
                <a:cs typeface="Calibri"/>
              </a:rPr>
              <a:t>Pier</a:t>
            </a:r>
            <a:r>
              <a:rPr sz="3200" b="1" i="1" spc="55" dirty="0">
                <a:solidFill>
                  <a:srgbClr val="FFFFFF"/>
                </a:solidFill>
                <a:latin typeface="Edwardian Script ITC" panose="030303020407070D0804" pitchFamily="66" charset="0"/>
                <a:cs typeface="Calibri"/>
              </a:rPr>
              <a:t> </a:t>
            </a:r>
            <a:r>
              <a:rPr sz="3200" b="1" i="1" spc="-65" dirty="0">
                <a:solidFill>
                  <a:srgbClr val="FFFFFF"/>
                </a:solidFill>
                <a:latin typeface="Edwardian Script ITC" panose="030303020407070D0804" pitchFamily="66" charset="0"/>
                <a:cs typeface="Calibri"/>
              </a:rPr>
              <a:t>Bouchère</a:t>
            </a:r>
            <a:endParaRPr sz="3200" b="1" dirty="0">
              <a:latin typeface="Edwardian Script ITC" panose="030303020407070D0804" pitchFamily="66" charset="0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69900" y="273425"/>
            <a:ext cx="2015489" cy="2298700"/>
            <a:chOff x="3169900" y="273425"/>
            <a:chExt cx="2015489" cy="229870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9900" y="273425"/>
              <a:ext cx="2014975" cy="14627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83337" y="2230850"/>
              <a:ext cx="886176" cy="34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086" y="1318781"/>
            <a:ext cx="3996690" cy="23329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ts val="2270"/>
              </a:lnSpc>
              <a:spcBef>
                <a:spcPts val="85"/>
              </a:spcBef>
            </a:pP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week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goes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by,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people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start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noticing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strange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things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happening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throughout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space</a:t>
            </a:r>
            <a:r>
              <a:rPr sz="1800" spc="-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station.</a:t>
            </a:r>
            <a:endParaRPr sz="1800">
              <a:latin typeface="Cambria"/>
              <a:cs typeface="Cambria"/>
            </a:endParaRPr>
          </a:p>
          <a:p>
            <a:pPr marL="50800" marR="43180" algn="ctr">
              <a:lnSpc>
                <a:spcPct val="105000"/>
              </a:lnSpc>
              <a:spcBef>
                <a:spcPts val="11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started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some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individuals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having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increasing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headaches,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others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start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lose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coordination.</a:t>
            </a:r>
            <a:endParaRPr sz="18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305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Gradually,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virus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starts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taking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over.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1100" y="398725"/>
            <a:ext cx="4321199" cy="43460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3512" y="1175208"/>
            <a:ext cx="4154170" cy="316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 marR="136525" algn="ctr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virus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examines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minds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its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new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inhabitants,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 searching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suitable candidates.</a:t>
            </a:r>
            <a:endParaRPr sz="1800">
              <a:latin typeface="Cambria"/>
              <a:cs typeface="Cambria"/>
            </a:endParaRPr>
          </a:p>
          <a:p>
            <a:pPr marL="39370" marR="31750" algn="ctr">
              <a:lnSpc>
                <a:spcPct val="114999"/>
              </a:lnSpc>
              <a:spcBef>
                <a:spcPts val="12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During</a:t>
            </a:r>
            <a:r>
              <a:rPr sz="18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its</a:t>
            </a:r>
            <a:r>
              <a:rPr sz="18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within</a:t>
            </a:r>
            <a:r>
              <a:rPr sz="18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mind</a:t>
            </a:r>
            <a:r>
              <a:rPr sz="18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humans,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learns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their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home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planet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forms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desire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infect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Earth.</a:t>
            </a:r>
            <a:endParaRPr sz="1800">
              <a:latin typeface="Cambria"/>
              <a:cs typeface="Cambria"/>
            </a:endParaRPr>
          </a:p>
          <a:p>
            <a:pPr marL="12700" marR="5080" algn="ctr">
              <a:lnSpc>
                <a:spcPct val="114999"/>
              </a:lnSpc>
              <a:spcBef>
                <a:spcPts val="12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virus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has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chosen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courier,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twisting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your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reality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bending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its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will.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9050" y="558200"/>
            <a:ext cx="4023250" cy="4027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259" y="1547381"/>
            <a:ext cx="3436620" cy="18923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ts val="2270"/>
              </a:lnSpc>
              <a:spcBef>
                <a:spcPts val="85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rest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crew,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virus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deems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them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unworthy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discards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them.</a:t>
            </a:r>
            <a:endParaRPr sz="1800">
              <a:latin typeface="Cambria"/>
              <a:cs typeface="Cambria"/>
            </a:endParaRPr>
          </a:p>
          <a:p>
            <a:pPr marL="133350" marR="125730" algn="ctr">
              <a:lnSpc>
                <a:spcPct val="105000"/>
              </a:lnSpc>
              <a:spcBef>
                <a:spcPts val="1100"/>
              </a:spcBef>
            </a:pP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Soon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enough,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bodies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discarded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mbria"/>
                <a:cs typeface="Cambria"/>
              </a:rPr>
              <a:t>rise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up.</a:t>
            </a:r>
            <a:r>
              <a:rPr sz="18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Mindlessly</a:t>
            </a:r>
            <a:r>
              <a:rPr sz="18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violently,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they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 swarm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base.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3725" y="274012"/>
            <a:ext cx="4595476" cy="45954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D96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1843</Words>
  <Application>Microsoft Office PowerPoint</Application>
  <PresentationFormat>On-screen Show (16:9)</PresentationFormat>
  <Paragraphs>238</Paragraphs>
  <Slides>62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MS PGothic</vt:lpstr>
      <vt:lpstr>Arial</vt:lpstr>
      <vt:lpstr>Arial Narrow</vt:lpstr>
      <vt:lpstr>Cambria</vt:lpstr>
      <vt:lpstr>Edwardian Script ITC</vt:lpstr>
      <vt:lpstr>Office Theme</vt:lpstr>
      <vt:lpstr>For Pete’s Sake Games Presents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Player Death</vt:lpstr>
      <vt:lpstr>Logs</vt:lpstr>
      <vt:lpstr>Mechanics (In demo level)</vt:lpstr>
      <vt:lpstr>Mechanics</vt:lpstr>
      <vt:lpstr>Mechanics</vt:lpstr>
      <vt:lpstr>Art style</vt:lpstr>
      <vt:lpstr>Assets</vt:lpstr>
      <vt:lpstr>PowerPoint Presentation</vt:lpstr>
      <vt:lpstr>PowerPoint Presentation</vt:lpstr>
      <vt:lpstr>PowerPoint Presentation</vt:lpstr>
      <vt:lpstr>Final moon base picture</vt:lpstr>
      <vt:lpstr>Sound Design</vt:lpstr>
      <vt:lpstr>Sound Design Creative Process</vt:lpstr>
      <vt:lpstr>Sound Design Creative Process</vt:lpstr>
      <vt:lpstr>Comparisons of Raw Audio and Finalised Sound Effects</vt:lpstr>
      <vt:lpstr>Music</vt:lpstr>
      <vt:lpstr>Music - Inspiration</vt:lpstr>
      <vt:lpstr>Music - Style</vt:lpstr>
      <vt:lpstr>Music Composition Creative Process</vt:lpstr>
      <vt:lpstr>Business plan</vt:lpstr>
      <vt:lpstr>PowerPoint Presentation</vt:lpstr>
      <vt:lpstr>PowerPoint Presentation</vt:lpstr>
      <vt:lpstr>PowerPoint Presentation</vt:lpstr>
      <vt:lpstr>PowerPoint Presentation</vt:lpstr>
      <vt:lpstr>The perfect storm</vt:lpstr>
      <vt:lpstr>Kickstarter</vt:lpstr>
      <vt:lpstr>PowerPoint Presentation</vt:lpstr>
      <vt:lpstr>PowerPoint Presentation</vt:lpstr>
      <vt:lpstr>Budget Breakdown</vt:lpstr>
      <vt:lpstr>PowerPoint Presentation</vt:lpstr>
      <vt:lpstr>PowerPoint Presentation</vt:lpstr>
      <vt:lpstr>PowerPoint Presentation</vt:lpstr>
      <vt:lpstr>PowerPoint Presentation</vt:lpstr>
      <vt:lpstr>Risks and Challenges</vt:lpstr>
      <vt:lpstr>PowerPoint Presentation</vt:lpstr>
      <vt:lpstr>PowerPoint Presentation</vt:lpstr>
      <vt:lpstr>PowerPoint Presentation</vt:lpstr>
      <vt:lpstr>PowerPoint Presentation</vt:lpstr>
      <vt:lpstr>Initial level design</vt:lpstr>
      <vt:lpstr>Figma board - Demo level design</vt:lpstr>
      <vt:lpstr>Figma board - Demo level design</vt:lpstr>
      <vt:lpstr>Github kanban</vt:lpstr>
      <vt:lpstr>Future Mechanics</vt:lpstr>
      <vt:lpstr>Future Mechanics</vt:lpstr>
      <vt:lpstr>Future Mechanics</vt:lpstr>
      <vt:lpstr>Future Mechanics</vt:lpstr>
      <vt:lpstr>- New rooms</vt:lpstr>
      <vt:lpstr>Special 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 Mortis</dc:title>
  <dc:creator>Max</dc:creator>
  <cp:lastModifiedBy>Max Clarke</cp:lastModifiedBy>
  <cp:revision>3</cp:revision>
  <dcterms:created xsi:type="dcterms:W3CDTF">2023-09-01T20:30:59Z</dcterms:created>
  <dcterms:modified xsi:type="dcterms:W3CDTF">2024-01-12T10:40:15Z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